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9" r:id="rId1"/>
  </p:sldMasterIdLst>
  <p:notesMasterIdLst>
    <p:notesMasterId r:id="rId18"/>
  </p:notesMasterIdLst>
  <p:handoutMasterIdLst>
    <p:handoutMasterId r:id="rId19"/>
  </p:handoutMasterIdLst>
  <p:sldIdLst>
    <p:sldId id="257" r:id="rId2"/>
    <p:sldId id="286" r:id="rId3"/>
    <p:sldId id="298" r:id="rId4"/>
    <p:sldId id="308" r:id="rId5"/>
    <p:sldId id="300" r:id="rId6"/>
    <p:sldId id="307" r:id="rId7"/>
    <p:sldId id="304" r:id="rId8"/>
    <p:sldId id="293" r:id="rId9"/>
    <p:sldId id="305" r:id="rId10"/>
    <p:sldId id="306" r:id="rId11"/>
    <p:sldId id="287" r:id="rId12"/>
    <p:sldId id="297" r:id="rId13"/>
    <p:sldId id="290" r:id="rId14"/>
    <p:sldId id="309" r:id="rId15"/>
    <p:sldId id="310" r:id="rId16"/>
    <p:sldId id="303" r:id="rId17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24" autoAdjust="0"/>
    <p:restoredTop sz="86376" autoAdjust="0"/>
  </p:normalViewPr>
  <p:slideViewPr>
    <p:cSldViewPr>
      <p:cViewPr varScale="1">
        <p:scale>
          <a:sx n="85" d="100"/>
          <a:sy n="85" d="100"/>
        </p:scale>
        <p:origin x="14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1950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6.xml"/><Relationship Id="rId3" Type="http://schemas.openxmlformats.org/officeDocument/2006/relationships/slide" Target="slides/slide5.xml"/><Relationship Id="rId7" Type="http://schemas.openxmlformats.org/officeDocument/2006/relationships/slide" Target="slides/slide15.xml"/><Relationship Id="rId2" Type="http://schemas.openxmlformats.org/officeDocument/2006/relationships/slide" Target="slides/slide4.xml"/><Relationship Id="rId1" Type="http://schemas.openxmlformats.org/officeDocument/2006/relationships/slide" Target="slides/slide3.xml"/><Relationship Id="rId6" Type="http://schemas.openxmlformats.org/officeDocument/2006/relationships/slide" Target="slides/slide14.xml"/><Relationship Id="rId5" Type="http://schemas.openxmlformats.org/officeDocument/2006/relationships/slide" Target="slides/slide7.xml"/><Relationship Id="rId4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Juni 2011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Die NUSSBAUM Gruppe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F01F75DE-5C55-4CBE-A8DC-BEF12B1B621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83669195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Juni 2011</a:t>
            </a:r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Die NUSSBAUM Gruppe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06812F1-729B-4B89-B2B8-C5590DAFEC3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56461264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izenplatzhalt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Kommando-Folge-System 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Hydraulikpumpe drückt das Öl in den Kommando-Zylinder</a:t>
            </a:r>
          </a:p>
          <a:p>
            <a:pPr>
              <a:buFont typeface="Arial" charset="0"/>
              <a:buNone/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Der Kommando-Zylinder drückt das Öl in den Folge-Zylinder, damit ist ein perfekter Gleichlauf gewährleistet.</a:t>
            </a:r>
          </a:p>
          <a:p>
            <a:pPr>
              <a:buFont typeface="Arial" charset="0"/>
              <a:buNone/>
              <a:defRPr/>
            </a:pPr>
            <a:endParaRPr lang="de-DE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Vorteile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Keine Gleichlaufseile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Keine Klinken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Keine statische Verbindung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Senkt stromlos (halbierter Energiebedarf)</a:t>
            </a:r>
          </a:p>
          <a:p>
            <a:pPr>
              <a:defRPr/>
            </a:pPr>
            <a:endParaRPr lang="de-DE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244" name="Datumsplatzhalter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altLang="de-DE" smtClean="0"/>
              <a:t>Juni 2011</a:t>
            </a:r>
          </a:p>
        </p:txBody>
      </p:sp>
      <p:sp>
        <p:nvSpPr>
          <p:cNvPr id="10245" name="Fußzeilenplatzhalt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altLang="de-DE" smtClean="0"/>
              <a:t>POWER LIFT HL NT</a:t>
            </a:r>
          </a:p>
        </p:txBody>
      </p:sp>
      <p:sp>
        <p:nvSpPr>
          <p:cNvPr id="10246" name="Foliennummernplatzhalt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fld id="{570476BF-32FE-44BD-8112-CC4215F0C01C}" type="slidenum">
              <a:rPr lang="de-DE" altLang="de-DE"/>
              <a:pPr/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54284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izenplatzhalt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Kommando-Folge-System 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Hydraulikpumpe drückt das Öl in den Kommando-Zylinder</a:t>
            </a:r>
          </a:p>
          <a:p>
            <a:pPr>
              <a:buFont typeface="Arial" charset="0"/>
              <a:buNone/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Der Kommando-Zylinder drückt das Öl in den Folge-Zylinder, damit ist ein perfekter Gleichlauf gewährleistet.</a:t>
            </a:r>
          </a:p>
          <a:p>
            <a:pPr>
              <a:buFont typeface="Arial" charset="0"/>
              <a:buNone/>
              <a:defRPr/>
            </a:pPr>
            <a:endParaRPr lang="de-DE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Vorteile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Keine Gleichlaufseile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Keine Klinken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Keine statische Verbindung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Senkt stromlos (halbierter Energiebedarf)</a:t>
            </a:r>
          </a:p>
          <a:p>
            <a:pPr>
              <a:defRPr/>
            </a:pPr>
            <a:endParaRPr lang="de-DE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7108" name="Datumsplatzhalter 3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smtClean="0"/>
              <a:t>Juni 2011</a:t>
            </a:r>
          </a:p>
        </p:txBody>
      </p:sp>
      <p:sp>
        <p:nvSpPr>
          <p:cNvPr id="47109" name="Fußzeilenplatzhalt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smtClean="0"/>
              <a:t>POWER LIFT HL NT</a:t>
            </a:r>
          </a:p>
        </p:txBody>
      </p:sp>
      <p:sp>
        <p:nvSpPr>
          <p:cNvPr id="47110" name="Foliennummernplatzhalter 5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9CBF6E2-C408-41B0-88C1-90907E8D3F29}" type="slidenum">
              <a:rPr lang="de-DE" smtClean="0"/>
              <a:pPr/>
              <a:t>4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847110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izenplatzhalt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Kommando-Folge-System 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Hydraulikpumpe drückt das Öl in den Kommando-Zylinder</a:t>
            </a:r>
          </a:p>
          <a:p>
            <a:pPr>
              <a:buFont typeface="Arial" charset="0"/>
              <a:buNone/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Der Kommando-Zylinder drückt das Öl in den Folge-Zylinder, damit ist ein perfekter Gleichlauf gewährleistet.</a:t>
            </a:r>
          </a:p>
          <a:p>
            <a:pPr>
              <a:buFont typeface="Arial" charset="0"/>
              <a:buNone/>
              <a:defRPr/>
            </a:pPr>
            <a:endParaRPr lang="de-DE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Vorteile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Keine Gleichlaufseile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Keine Klinken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Keine statische Verbindung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Senkt stromlos (halbierter Energiebedarf)</a:t>
            </a:r>
          </a:p>
          <a:p>
            <a:pPr>
              <a:defRPr/>
            </a:pPr>
            <a:endParaRPr lang="de-DE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3316" name="Datumsplatzhalter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altLang="de-DE" smtClean="0"/>
              <a:t>Juni 2011</a:t>
            </a:r>
          </a:p>
        </p:txBody>
      </p:sp>
      <p:sp>
        <p:nvSpPr>
          <p:cNvPr id="13317" name="Fußzeilenplatzhalt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altLang="de-DE" smtClean="0"/>
              <a:t>POWER LIFT HL NT</a:t>
            </a:r>
          </a:p>
        </p:txBody>
      </p:sp>
      <p:sp>
        <p:nvSpPr>
          <p:cNvPr id="13318" name="Foliennummernplatzhalt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fld id="{6023465E-85A5-4068-B64D-B89367716EF2}" type="slidenum">
              <a:rPr lang="de-DE" altLang="de-DE"/>
              <a:pPr/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1625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izenplatzhalt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Kommando-Folge-System 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Hydraulikpumpe drückt das Öl in den Kommando-Zylinder</a:t>
            </a:r>
          </a:p>
          <a:p>
            <a:pPr>
              <a:buFont typeface="Arial" charset="0"/>
              <a:buNone/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Der Kommando-Zylinder drückt das Öl in den Folge-Zylinder, damit ist ein perfekter Gleichlauf gewährleistet.</a:t>
            </a:r>
          </a:p>
          <a:p>
            <a:pPr>
              <a:buFont typeface="Arial" charset="0"/>
              <a:buNone/>
              <a:defRPr/>
            </a:pPr>
            <a:endParaRPr lang="de-DE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Vorteile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Keine Gleichlaufseile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Keine Klinken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Keine statische Verbindung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Senkt stromlos (halbierter Energiebedarf)</a:t>
            </a:r>
          </a:p>
          <a:p>
            <a:pPr>
              <a:defRPr/>
            </a:pPr>
            <a:endParaRPr lang="de-DE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364" name="Datumsplatzhalter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altLang="de-DE" smtClean="0"/>
              <a:t>Juni 2011</a:t>
            </a:r>
          </a:p>
        </p:txBody>
      </p:sp>
      <p:sp>
        <p:nvSpPr>
          <p:cNvPr id="15365" name="Fußzeilenplatzhalt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altLang="de-DE" smtClean="0"/>
              <a:t>POWER LIFT HL NT</a:t>
            </a:r>
          </a:p>
        </p:txBody>
      </p:sp>
      <p:sp>
        <p:nvSpPr>
          <p:cNvPr id="15366" name="Foliennummernplatzhalt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fld id="{1E60FF97-FC7A-42CD-BCB1-FE82967D3897}" type="slidenum">
              <a:rPr lang="de-DE" altLang="de-DE"/>
              <a:pPr/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21478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izenplatzhalt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Kommando-Folge-System 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Hydraulikpumpe drückt das Öl in den Kommando-Zylinder</a:t>
            </a:r>
          </a:p>
          <a:p>
            <a:pPr>
              <a:buFont typeface="Arial" charset="0"/>
              <a:buNone/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Der Kommando-Zylinder drückt das Öl in den Folge-Zylinder, damit ist ein perfekter Gleichlauf gewährleistet.</a:t>
            </a:r>
          </a:p>
          <a:p>
            <a:pPr>
              <a:buFont typeface="Arial" charset="0"/>
              <a:buNone/>
              <a:defRPr/>
            </a:pPr>
            <a:endParaRPr lang="de-DE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Vorteile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Keine Gleichlaufseile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Keine Klinken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Keine statische Verbindung</a:t>
            </a:r>
          </a:p>
          <a:p>
            <a:pPr>
              <a:defRPr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Senkt stromlos (halbierter Energiebedarf)</a:t>
            </a:r>
          </a:p>
          <a:p>
            <a:pPr>
              <a:defRPr/>
            </a:pPr>
            <a:endParaRPr lang="de-DE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412" name="Datumsplatzhalter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altLang="de-DE" smtClean="0"/>
              <a:t>Juni 2011</a:t>
            </a:r>
          </a:p>
        </p:txBody>
      </p:sp>
      <p:sp>
        <p:nvSpPr>
          <p:cNvPr id="17413" name="Fußzeilenplatzhalt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altLang="de-DE" smtClean="0"/>
              <a:t>POWER LIFT HL NT</a:t>
            </a:r>
          </a:p>
        </p:txBody>
      </p:sp>
      <p:sp>
        <p:nvSpPr>
          <p:cNvPr id="17414" name="Foliennummernplatzhalt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fld id="{6F831C19-DAE5-4B2A-BED1-01B2EAD63607}" type="slidenum">
              <a:rPr lang="de-DE" altLang="de-DE"/>
              <a:pPr/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48458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Juni 2011</a:t>
            </a:r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POWER LIFT HL NT</a:t>
            </a:r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E06F2E-D17C-4CC3-B106-F0043DB1C309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34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764703"/>
            <a:ext cx="5904656" cy="43204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7544" y="4797152"/>
            <a:ext cx="7232848" cy="120168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467544" y="1296000"/>
            <a:ext cx="1944216" cy="1512000"/>
          </a:xfrm>
        </p:spPr>
        <p:txBody>
          <a:bodyPr rtlCol="0">
            <a:normAutofit/>
          </a:bodyPr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4"/>
          </p:nvPr>
        </p:nvSpPr>
        <p:spPr>
          <a:xfrm>
            <a:off x="2411760" y="1296000"/>
            <a:ext cx="2160240" cy="1512000"/>
          </a:xfrm>
        </p:spPr>
        <p:txBody>
          <a:bodyPr rtlCol="0">
            <a:normAutofit/>
          </a:bodyPr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5"/>
          </p:nvPr>
        </p:nvSpPr>
        <p:spPr>
          <a:xfrm>
            <a:off x="4572000" y="1296000"/>
            <a:ext cx="2160240" cy="1512000"/>
          </a:xfrm>
        </p:spPr>
        <p:txBody>
          <a:bodyPr rtlCol="0">
            <a:normAutofit/>
          </a:bodyPr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6"/>
          </p:nvPr>
        </p:nvSpPr>
        <p:spPr>
          <a:xfrm>
            <a:off x="6732240" y="1296000"/>
            <a:ext cx="2411760" cy="1512000"/>
          </a:xfrm>
        </p:spPr>
        <p:txBody>
          <a:bodyPr rtlCol="0">
            <a:normAutofit/>
          </a:bodyPr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7"/>
          </p:nvPr>
        </p:nvSpPr>
        <p:spPr>
          <a:xfrm>
            <a:off x="467544" y="2808000"/>
            <a:ext cx="1944216" cy="1512000"/>
          </a:xfrm>
        </p:spPr>
        <p:txBody>
          <a:bodyPr rtlCol="0">
            <a:normAutofit/>
          </a:bodyPr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18"/>
          </p:nvPr>
        </p:nvSpPr>
        <p:spPr>
          <a:xfrm>
            <a:off x="2411760" y="2808000"/>
            <a:ext cx="2160240" cy="1512000"/>
          </a:xfrm>
        </p:spPr>
        <p:txBody>
          <a:bodyPr rtlCol="0">
            <a:normAutofit/>
          </a:bodyPr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14" name="Bildplatzhalter 7"/>
          <p:cNvSpPr>
            <a:spLocks noGrp="1"/>
          </p:cNvSpPr>
          <p:nvPr>
            <p:ph type="pic" sz="quarter" idx="19"/>
          </p:nvPr>
        </p:nvSpPr>
        <p:spPr>
          <a:xfrm>
            <a:off x="4572000" y="2808000"/>
            <a:ext cx="2160240" cy="1512000"/>
          </a:xfrm>
        </p:spPr>
        <p:txBody>
          <a:bodyPr rtlCol="0">
            <a:normAutofit/>
          </a:bodyPr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20"/>
          </p:nvPr>
        </p:nvSpPr>
        <p:spPr>
          <a:xfrm>
            <a:off x="6732240" y="2808000"/>
            <a:ext cx="2411760" cy="1512000"/>
          </a:xfrm>
        </p:spPr>
        <p:txBody>
          <a:bodyPr rtlCol="0">
            <a:normAutofit/>
          </a:bodyPr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16" name="Datumsplatzhalter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15EF1-BD05-4F43-986C-748A8E3F82B0}" type="datetime6">
              <a:rPr lang="de-DE"/>
              <a:pPr>
                <a:defRPr/>
              </a:pPr>
              <a:t>März 15</a:t>
            </a:fld>
            <a:endParaRPr lang="de-DE" dirty="0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Die NUSSBAUM Gruppe</a:t>
            </a:r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fld id="{AB414218-778E-4BE2-A401-3DCE5F30681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32710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5904656" cy="432048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67544" y="1556791"/>
            <a:ext cx="5904656" cy="4680521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588224" y="1556792"/>
            <a:ext cx="2160240" cy="469329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39557-A3A3-40B7-8969-119FAC7A1933}" type="datetime6">
              <a:rPr lang="de-DE"/>
              <a:pPr>
                <a:defRPr/>
              </a:pPr>
              <a:t>März 15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Die NUSSBAUM Gruppe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BC24E-BCBA-4D37-BB7E-0F308C00771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22644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8E513-24A9-4EA8-B904-E97B92AD3598}" type="datetime6">
              <a:rPr lang="de-DE"/>
              <a:pPr>
                <a:defRPr/>
              </a:pPr>
              <a:t>März 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Die NUSSBAUM Gruppe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603A9-2841-40DD-9D27-25DC4496941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90291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 userDrawn="1"/>
        </p:nvCxnSpPr>
        <p:spPr bwMode="ltGray">
          <a:xfrm>
            <a:off x="0" y="674211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 4"/>
          <p:cNvSpPr/>
          <p:nvPr userDrawn="1"/>
        </p:nvSpPr>
        <p:spPr>
          <a:xfrm>
            <a:off x="468313" y="1125538"/>
            <a:ext cx="8675687" cy="1793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6" name="Gerade Verbindung 5"/>
          <p:cNvCxnSpPr/>
          <p:nvPr/>
        </p:nvCxnSpPr>
        <p:spPr bwMode="ltGray">
          <a:xfrm>
            <a:off x="0" y="674211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>
            <a:off x="0" y="765175"/>
            <a:ext cx="6372225" cy="449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0" y="0"/>
            <a:ext cx="9144000" cy="904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/>
          </a:p>
        </p:txBody>
      </p:sp>
      <p:pic>
        <p:nvPicPr>
          <p:cNvPr id="9" name="Grafi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81038"/>
            <a:ext cx="1573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 userDrawn="1"/>
        </p:nvSpPr>
        <p:spPr>
          <a:xfrm>
            <a:off x="0" y="0"/>
            <a:ext cx="9144000" cy="904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468313" y="5260975"/>
            <a:ext cx="8675687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2" name="Rechteck 11"/>
          <p:cNvSpPr/>
          <p:nvPr userDrawn="1"/>
        </p:nvSpPr>
        <p:spPr>
          <a:xfrm>
            <a:off x="0" y="4900613"/>
            <a:ext cx="6372225" cy="450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0" y="549275"/>
            <a:ext cx="6948488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>
          <a:xfrm>
            <a:off x="6948488" y="1125538"/>
            <a:ext cx="2195512" cy="725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5" name="Rechteck 14"/>
          <p:cNvSpPr/>
          <p:nvPr userDrawn="1"/>
        </p:nvSpPr>
        <p:spPr>
          <a:xfrm>
            <a:off x="0" y="1125538"/>
            <a:ext cx="8748713" cy="3671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16" name="Grafik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478588"/>
            <a:ext cx="5461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7544" y="5661248"/>
            <a:ext cx="7232848" cy="648072"/>
          </a:xfrm>
        </p:spPr>
        <p:txBody>
          <a:bodyPr>
            <a:normAutofit/>
          </a:bodyPr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4901145"/>
            <a:ext cx="5904656" cy="441024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10"/>
          </p:nvPr>
        </p:nvSpPr>
        <p:spPr>
          <a:xfrm>
            <a:off x="3924300" y="6642100"/>
            <a:ext cx="863600" cy="215900"/>
          </a:xfrm>
        </p:spPr>
        <p:txBody>
          <a:bodyPr wrap="square"/>
          <a:lstStyle>
            <a:lvl1pPr>
              <a:defRPr/>
            </a:lvl1pPr>
          </a:lstStyle>
          <a:p>
            <a:pPr>
              <a:defRPr/>
            </a:pPr>
            <a:fld id="{D04EF1B6-5A81-4542-B841-F082333BF915}" type="datetime6">
              <a:rPr lang="de-DE"/>
              <a:pPr>
                <a:defRPr/>
              </a:pPr>
              <a:t>März 15</a:t>
            </a:fld>
            <a:endParaRPr lang="de-DE"/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Die NUSSBAUM Gruppe</a:t>
            </a: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C8533-B894-4A31-B060-6E33AE1AE95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24580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 userDrawn="1"/>
        </p:nvCxnSpPr>
        <p:spPr bwMode="ltGray">
          <a:xfrm>
            <a:off x="0" y="674211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 4"/>
          <p:cNvSpPr/>
          <p:nvPr userDrawn="1"/>
        </p:nvSpPr>
        <p:spPr>
          <a:xfrm>
            <a:off x="468313" y="1125538"/>
            <a:ext cx="8675687" cy="1793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6" name="Gerade Verbindung 5"/>
          <p:cNvCxnSpPr/>
          <p:nvPr/>
        </p:nvCxnSpPr>
        <p:spPr bwMode="ltGray">
          <a:xfrm>
            <a:off x="0" y="674211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>
            <a:off x="0" y="765175"/>
            <a:ext cx="6372225" cy="449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0" y="0"/>
            <a:ext cx="9144000" cy="904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/>
          </a:p>
        </p:txBody>
      </p:sp>
      <p:pic>
        <p:nvPicPr>
          <p:cNvPr id="9" name="Grafi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81038"/>
            <a:ext cx="1573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 userDrawn="1"/>
        </p:nvSpPr>
        <p:spPr>
          <a:xfrm>
            <a:off x="0" y="0"/>
            <a:ext cx="9144000" cy="904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0" y="765175"/>
            <a:ext cx="6372225" cy="4492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/>
          </a:p>
        </p:txBody>
      </p:sp>
      <p:sp>
        <p:nvSpPr>
          <p:cNvPr id="12" name="Rechteck 11"/>
          <p:cNvSpPr/>
          <p:nvPr userDrawn="1"/>
        </p:nvSpPr>
        <p:spPr>
          <a:xfrm>
            <a:off x="0" y="0"/>
            <a:ext cx="9144000" cy="904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13" name="Grafik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478588"/>
            <a:ext cx="5461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BD84E-6D41-458D-862F-30FD7751A6BD}" type="datetime6">
              <a:rPr lang="de-DE"/>
              <a:pPr>
                <a:defRPr/>
              </a:pPr>
              <a:t>März 15</a:t>
            </a:fld>
            <a:endParaRPr lang="de-DE" dirty="0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Die NUSSBAUM Gruppe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244B-BAC0-45A5-B00B-F0A27876455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411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96291-04E0-44DD-9DBD-AD2C91093D6F}" type="datetime6">
              <a:rPr lang="de-DE"/>
              <a:pPr>
                <a:defRPr/>
              </a:pPr>
              <a:t>März 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Die NUSSBAUM Gruppe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9C043A-2772-45B6-BCEA-DE3C49A0282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27166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 userDrawn="1"/>
        </p:nvCxnSpPr>
        <p:spPr bwMode="ltGray">
          <a:xfrm>
            <a:off x="0" y="6715125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 4"/>
          <p:cNvSpPr/>
          <p:nvPr userDrawn="1"/>
        </p:nvSpPr>
        <p:spPr>
          <a:xfrm>
            <a:off x="468313" y="1098550"/>
            <a:ext cx="8675687" cy="1793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6" name="Gerade Verbindung 5"/>
          <p:cNvCxnSpPr/>
          <p:nvPr/>
        </p:nvCxnSpPr>
        <p:spPr bwMode="ltGray">
          <a:xfrm>
            <a:off x="0" y="6715125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>
            <a:off x="0" y="738188"/>
            <a:ext cx="6372225" cy="4492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0" y="-26988"/>
            <a:ext cx="9144000" cy="904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/>
          </a:p>
        </p:txBody>
      </p:sp>
      <p:pic>
        <p:nvPicPr>
          <p:cNvPr id="9" name="Grafi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54050"/>
            <a:ext cx="1573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 userDrawn="1"/>
        </p:nvSpPr>
        <p:spPr>
          <a:xfrm>
            <a:off x="0" y="-26988"/>
            <a:ext cx="9144000" cy="904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0" y="646113"/>
            <a:ext cx="9144000" cy="75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/>
          </a:p>
        </p:txBody>
      </p:sp>
      <p:pic>
        <p:nvPicPr>
          <p:cNvPr id="12" name="Grafik 3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3" y="3271838"/>
            <a:ext cx="1109662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478588"/>
            <a:ext cx="5461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88224" y="3689648"/>
            <a:ext cx="2448272" cy="2664718"/>
          </a:xfrm>
        </p:spPr>
        <p:txBody>
          <a:bodyPr>
            <a:normAutofit/>
          </a:bodyPr>
          <a:lstStyle>
            <a:lvl1pPr>
              <a:lnSpc>
                <a:spcPts val="1500"/>
              </a:lnSpc>
              <a:defRPr sz="1000"/>
            </a:lvl1pPr>
            <a:lvl2pPr>
              <a:lnSpc>
                <a:spcPts val="1500"/>
              </a:lnSpc>
              <a:defRPr sz="1000"/>
            </a:lvl2pPr>
            <a:lvl3pPr>
              <a:lnSpc>
                <a:spcPts val="1500"/>
              </a:lnSpc>
              <a:defRPr sz="1000"/>
            </a:lvl3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7308850" y="6615113"/>
            <a:ext cx="1403350" cy="215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Die NUSSBAUM Gruppe</a:t>
            </a:r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5508625" y="6615113"/>
            <a:ext cx="476250" cy="176212"/>
          </a:xfrm>
        </p:spPr>
        <p:txBody>
          <a:bodyPr/>
          <a:lstStyle>
            <a:lvl1pPr>
              <a:defRPr/>
            </a:lvl1pPr>
          </a:lstStyle>
          <a:p>
            <a:fld id="{311E444E-957D-4D43-972D-26552BB8BB32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16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6A3A7B51-8057-41F9-8062-EF43CC517F25}" type="datetime6">
              <a:rPr lang="de-DE"/>
              <a:pPr>
                <a:defRPr/>
              </a:pPr>
              <a:t>März 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084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1D326-3438-4615-9A39-03F1D8430C3C}" type="datetime6">
              <a:rPr lang="de-DE"/>
              <a:pPr>
                <a:defRPr/>
              </a:pPr>
              <a:t>März 15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Die NUSSBAUM Gruppe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07428A-8678-440B-B39B-6948EDF2652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1483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412776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52CA7-336A-4846-8A2B-6FD525C7457B}" type="datetime6">
              <a:rPr lang="de-DE"/>
              <a:pPr>
                <a:defRPr/>
              </a:pPr>
              <a:t>März 15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Die NUSSBAUM Gruppe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73341-46B0-4111-9F6A-6FBD0F0A8D5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9707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D9003-ACB5-491F-B869-001702F9B095}" type="datetime6">
              <a:rPr lang="de-DE"/>
              <a:pPr>
                <a:defRPr/>
              </a:pPr>
              <a:t>März 15</a:t>
            </a:fld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Die NUSSBAUM Gruppe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87079-5E46-4DDE-88C7-E79B5E45D12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96975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01C24-AAF2-4B0F-8481-EFD2EE1ADA7B}" type="datetime6">
              <a:rPr lang="de-DE"/>
              <a:pPr>
                <a:defRPr/>
              </a:pPr>
              <a:t>März 15</a:t>
            </a:fld>
            <a:endParaRPr 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Die NUSSBAUM Gruppe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AB5D5A-E6ED-4F9C-81A4-05468C6B2F5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90223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5770984" cy="432048"/>
          </a:xfrm>
        </p:spPr>
        <p:txBody>
          <a:bodyPr/>
          <a:lstStyle>
            <a:lvl1pPr algn="l">
              <a:defRPr sz="1800" b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484784"/>
            <a:ext cx="5111750" cy="464137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CFE1F-A540-4779-AD5A-A5592F3924B8}" type="datetime6">
              <a:rPr lang="de-DE"/>
              <a:pPr>
                <a:defRPr/>
              </a:pPr>
              <a:t>März 15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Die NUSSBAUM Gruppe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2EAD7B-EB9D-4AAB-A014-5B615066886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8578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erade Verbindung 17"/>
          <p:cNvCxnSpPr/>
          <p:nvPr userDrawn="1"/>
        </p:nvCxnSpPr>
        <p:spPr bwMode="ltGray">
          <a:xfrm>
            <a:off x="0" y="674211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/>
          <p:cNvSpPr/>
          <p:nvPr userDrawn="1"/>
        </p:nvSpPr>
        <p:spPr>
          <a:xfrm>
            <a:off x="468313" y="1125538"/>
            <a:ext cx="8675687" cy="1793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11" name="Gerade Verbindung 10"/>
          <p:cNvCxnSpPr/>
          <p:nvPr/>
        </p:nvCxnSpPr>
        <p:spPr bwMode="ltGray">
          <a:xfrm>
            <a:off x="0" y="674211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0" y="765175"/>
            <a:ext cx="6372225" cy="449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/>
          </a:p>
        </p:txBody>
      </p:sp>
      <p:sp>
        <p:nvSpPr>
          <p:cNvPr id="1030" name="Titelplatzhalter 1"/>
          <p:cNvSpPr>
            <a:spLocks noGrp="1"/>
          </p:cNvSpPr>
          <p:nvPr>
            <p:ph type="title"/>
          </p:nvPr>
        </p:nvSpPr>
        <p:spPr bwMode="white">
          <a:xfrm>
            <a:off x="468313" y="765175"/>
            <a:ext cx="59150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3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412875"/>
            <a:ext cx="82296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924300" y="6688138"/>
            <a:ext cx="863600" cy="1349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l" eaLnBrk="1" hangingPunct="1">
              <a:defRPr sz="80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DE82D05B-3DA1-4F48-B2E1-B1D43EBBC053}" type="datetime6">
              <a:rPr lang="de-DE"/>
              <a:pPr>
                <a:defRPr/>
              </a:pPr>
              <a:t>März 15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0" y="0"/>
            <a:ext cx="9144000" cy="904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308850" y="6642100"/>
            <a:ext cx="1403350" cy="2159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r" eaLnBrk="1" hangingPunct="1">
              <a:defRPr sz="80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de-DE"/>
              <a:t>Die NUSSBAUM Gruppe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508625" y="6642100"/>
            <a:ext cx="476250" cy="17621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A6A6A6"/>
                </a:solidFill>
              </a:defRPr>
            </a:lvl1pPr>
          </a:lstStyle>
          <a:p>
            <a:fld id="{3E87E990-1072-4325-86E5-4BC25CEC4598}" type="slidenum">
              <a:rPr lang="de-DE" altLang="de-DE"/>
              <a:pPr/>
              <a:t>‹Nr.›</a:t>
            </a:fld>
            <a:endParaRPr lang="de-DE" altLang="de-DE"/>
          </a:p>
        </p:txBody>
      </p:sp>
      <p:pic>
        <p:nvPicPr>
          <p:cNvPr id="1036" name="Grafik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81038"/>
            <a:ext cx="1573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hteck 20"/>
          <p:cNvSpPr/>
          <p:nvPr userDrawn="1"/>
        </p:nvSpPr>
        <p:spPr>
          <a:xfrm>
            <a:off x="0" y="0"/>
            <a:ext cx="9144000" cy="904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1038" name="Grafik 3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478588"/>
            <a:ext cx="5461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8" r:id="rId2"/>
    <p:sldLayoutId id="2147483990" r:id="rId3"/>
    <p:sldLayoutId id="2147483999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4000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F2F2F2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F2F2F2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F2F2F2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F2F2F2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F2F2F2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rgbClr val="F2F2F2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rgbClr val="F2F2F2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rgbClr val="F2F2F2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rgbClr val="F2F2F2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342900" indent="-342900" algn="l" rtl="0" eaLnBrk="0" fontAlgn="base" hangingPunct="0">
        <a:lnSpc>
          <a:spcPts val="1800"/>
        </a:lnSpc>
        <a:spcBef>
          <a:spcPts val="200"/>
        </a:spcBef>
        <a:spcAft>
          <a:spcPts val="200"/>
        </a:spcAft>
        <a:buClr>
          <a:srgbClr val="BFBFBF"/>
        </a:buClr>
        <a:buFont typeface="Arial" charset="0"/>
        <a:buChar char="•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800100" indent="-342900" algn="l" rtl="0" eaLnBrk="0" fontAlgn="base" hangingPunct="0">
        <a:lnSpc>
          <a:spcPts val="1800"/>
        </a:lnSpc>
        <a:spcBef>
          <a:spcPts val="200"/>
        </a:spcBef>
        <a:spcAft>
          <a:spcPts val="200"/>
        </a:spcAft>
        <a:buClr>
          <a:srgbClr val="BFBFBF"/>
        </a:buClr>
        <a:buFont typeface="Arial" charset="0"/>
        <a:buChar char="•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rtl="0" eaLnBrk="0" fontAlgn="base" hangingPunct="0">
        <a:lnSpc>
          <a:spcPts val="1800"/>
        </a:lnSpc>
        <a:spcBef>
          <a:spcPts val="200"/>
        </a:spcBef>
        <a:spcAft>
          <a:spcPts val="200"/>
        </a:spcAft>
        <a:buClr>
          <a:srgbClr val="BFBFBF"/>
        </a:buClr>
        <a:buFont typeface="Arial" charset="0"/>
        <a:buChar char="•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ctrTitle"/>
          </p:nvPr>
        </p:nvSpPr>
        <p:spPr>
          <a:xfrm>
            <a:off x="468313" y="4900613"/>
            <a:ext cx="5903912" cy="441325"/>
          </a:xfrm>
        </p:spPr>
        <p:txBody>
          <a:bodyPr/>
          <a:lstStyle/>
          <a:p>
            <a:pPr eaLnBrk="1" hangingPunct="1"/>
            <a:r>
              <a:rPr lang="de-DE" altLang="de-DE" b="1" smtClean="0"/>
              <a:t>UNI LIFT NT – 3.2t, 3.5t, 5t</a:t>
            </a:r>
          </a:p>
        </p:txBody>
      </p:sp>
      <p:sp>
        <p:nvSpPr>
          <p:cNvPr id="7" name="Rechteck 6"/>
          <p:cNvSpPr/>
          <p:nvPr/>
        </p:nvSpPr>
        <p:spPr bwMode="auto">
          <a:xfrm>
            <a:off x="395288" y="2060575"/>
            <a:ext cx="8101012" cy="1800225"/>
          </a:xfrm>
          <a:prstGeom prst="rect">
            <a:avLst/>
          </a:prstGeom>
          <a:noFill/>
          <a:ln w="136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/>
          </a:p>
        </p:txBody>
      </p:sp>
      <p:pic>
        <p:nvPicPr>
          <p:cNvPr id="7172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8" y="2133600"/>
            <a:ext cx="110807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32013"/>
            <a:ext cx="24733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133600"/>
            <a:ext cx="247491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Grafik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3"/>
          <a:stretch>
            <a:fillRect/>
          </a:stretch>
        </p:blipFill>
        <p:spPr bwMode="auto">
          <a:xfrm>
            <a:off x="5095875" y="2133600"/>
            <a:ext cx="223361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 txBox="1">
            <a:spLocks/>
          </p:cNvSpPr>
          <p:nvPr/>
        </p:nvSpPr>
        <p:spPr bwMode="white">
          <a:xfrm>
            <a:off x="468313" y="765175"/>
            <a:ext cx="59150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>
                <a:srgbClr val="BFBFBF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800100" indent="-3429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>
                <a:srgbClr val="BFBFBF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>
                <a:srgbClr val="BFBFBF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800" b="1" dirty="0" smtClean="0">
                <a:solidFill>
                  <a:srgbClr val="F2F2F2"/>
                </a:solidFill>
              </a:rPr>
              <a:t>Fiche </a:t>
            </a:r>
            <a:r>
              <a:rPr lang="de-DE" altLang="de-DE" sz="1800" b="1" dirty="0" err="1" smtClean="0">
                <a:solidFill>
                  <a:srgbClr val="F2F2F2"/>
                </a:solidFill>
              </a:rPr>
              <a:t>technique</a:t>
            </a:r>
            <a:r>
              <a:rPr lang="de-DE" altLang="de-DE" sz="1800" b="1" dirty="0" smtClean="0">
                <a:solidFill>
                  <a:srgbClr val="F2F2F2"/>
                </a:solidFill>
              </a:rPr>
              <a:t> </a:t>
            </a:r>
            <a:r>
              <a:rPr lang="de-DE" altLang="de-DE" sz="1800" b="1" dirty="0" err="1" smtClean="0">
                <a:solidFill>
                  <a:srgbClr val="F2F2F2"/>
                </a:solidFill>
              </a:rPr>
              <a:t>Unilift</a:t>
            </a:r>
            <a:r>
              <a:rPr lang="de-DE" altLang="de-DE" sz="1800" b="1" dirty="0" smtClean="0">
                <a:solidFill>
                  <a:srgbClr val="F2F2F2"/>
                </a:solidFill>
              </a:rPr>
              <a:t> </a:t>
            </a:r>
            <a:r>
              <a:rPr lang="de-DE" altLang="de-DE" sz="1800" b="1" dirty="0">
                <a:solidFill>
                  <a:srgbClr val="F2F2F2"/>
                </a:solidFill>
              </a:rPr>
              <a:t>5000 NT</a:t>
            </a:r>
          </a:p>
        </p:txBody>
      </p:sp>
      <p:pic>
        <p:nvPicPr>
          <p:cNvPr id="20483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03338"/>
            <a:ext cx="7869237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5"/>
          <a:stretch>
            <a:fillRect/>
          </a:stretch>
        </p:blipFill>
        <p:spPr bwMode="auto">
          <a:xfrm>
            <a:off x="5364089" y="2636912"/>
            <a:ext cx="3306804" cy="1850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dirty="0" err="1" smtClean="0"/>
              <a:t>L‘homologation</a:t>
            </a:r>
            <a:r>
              <a:rPr lang="de-DE" altLang="de-DE" b="1" dirty="0" smtClean="0"/>
              <a:t> par des </a:t>
            </a:r>
            <a:r>
              <a:rPr lang="de-DE" altLang="de-DE" b="1" dirty="0" err="1" smtClean="0"/>
              <a:t>groupes</a:t>
            </a:r>
            <a:r>
              <a:rPr lang="de-DE" altLang="de-DE" b="1" dirty="0" smtClean="0"/>
              <a:t> de CT</a:t>
            </a:r>
          </a:p>
        </p:txBody>
      </p:sp>
      <p:sp>
        <p:nvSpPr>
          <p:cNvPr id="9220" name="Textfeld 7"/>
          <p:cNvSpPr txBox="1">
            <a:spLocks noChangeArrowheads="1"/>
          </p:cNvSpPr>
          <p:nvPr/>
        </p:nvSpPr>
        <p:spPr bwMode="auto">
          <a:xfrm>
            <a:off x="179512" y="1340768"/>
            <a:ext cx="878497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2">
            <a:spAutoFit/>
          </a:bodyPr>
          <a:lstStyle>
            <a:lvl1pPr marL="171450" indent="-17145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  <a:defRPr/>
            </a:pPr>
            <a:r>
              <a:rPr lang="de-DE" sz="1200" dirty="0" err="1" smtClean="0">
                <a:solidFill>
                  <a:schemeClr val="accent3">
                    <a:lumMod val="10000"/>
                  </a:schemeClr>
                </a:solidFill>
              </a:rPr>
              <a:t>Levage</a:t>
            </a:r>
            <a:r>
              <a:rPr lang="de-DE" sz="12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accent3">
                    <a:lumMod val="10000"/>
                  </a:schemeClr>
                </a:solidFill>
              </a:rPr>
              <a:t>auxiliaire</a:t>
            </a:r>
            <a:r>
              <a:rPr lang="de-DE" sz="12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accent3">
                    <a:lumMod val="10000"/>
                  </a:schemeClr>
                </a:solidFill>
              </a:rPr>
              <a:t>réglable</a:t>
            </a:r>
            <a:r>
              <a:rPr lang="de-DE" sz="12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accent3">
                    <a:lumMod val="10000"/>
                  </a:schemeClr>
                </a:solidFill>
              </a:rPr>
              <a:t>intégré</a:t>
            </a:r>
            <a:endParaRPr lang="de-DE" sz="1200" dirty="0" smtClean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fr-FR" sz="1200" dirty="0" smtClean="0">
                <a:solidFill>
                  <a:schemeClr val="accent3">
                    <a:lumMod val="10000"/>
                  </a:schemeClr>
                </a:solidFill>
              </a:rPr>
              <a:t>Plaques à jeu pneumatiques avec torche de commande avec ou sans fil</a:t>
            </a:r>
            <a:endParaRPr lang="de-DE" sz="1200" dirty="0" smtClean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Groupe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hydraulique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silencieux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placé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entre les 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chemins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de 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roulements</a:t>
            </a:r>
            <a:endParaRPr lang="en-US" sz="1200" dirty="0" smtClean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Le 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pont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est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prévu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pour 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une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installation 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encastrée</a:t>
            </a:r>
            <a:endParaRPr lang="en-US" sz="1200" dirty="0" smtClean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Platforme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de travail entre les 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chemins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de 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roulements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en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option</a:t>
            </a:r>
          </a:p>
          <a:p>
            <a:pPr>
              <a:buFont typeface="Arial" pitchFamily="34" charset="0"/>
              <a:buChar char="•"/>
              <a:defRPr/>
            </a:pPr>
            <a:endParaRPr lang="de-DE" sz="1200" dirty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de-DE" sz="1200" dirty="0" smtClean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de-DE" sz="1200" dirty="0">
              <a:solidFill>
                <a:schemeClr val="accent3">
                  <a:lumMod val="10000"/>
                </a:schemeClr>
              </a:solidFill>
            </a:endParaRPr>
          </a:p>
          <a:p>
            <a:pPr marL="0" indent="0">
              <a:defRPr/>
            </a:pPr>
            <a:endParaRPr lang="de-DE" sz="1200" dirty="0" smtClean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fr-FR" sz="1200" dirty="0" smtClean="0">
                <a:solidFill>
                  <a:schemeClr val="accent3">
                    <a:lumMod val="10000"/>
                  </a:schemeClr>
                </a:solidFill>
              </a:rPr>
              <a:t>Butées de sécurité verticales intégrées dans les chemins de roulements</a:t>
            </a:r>
            <a:endParaRPr lang="de-DE" sz="1200" dirty="0" smtClean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En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option: compensation de sol pour JACK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La 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téchnologie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QUATTRO NT 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permet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une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sécurité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et 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une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synchronisation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totale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.</a:t>
            </a:r>
            <a:endParaRPr lang="de-DE" sz="1200" dirty="0" smtClean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2150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3"/>
          <a:stretch>
            <a:fillRect/>
          </a:stretch>
        </p:blipFill>
        <p:spPr bwMode="auto">
          <a:xfrm>
            <a:off x="611560" y="3054350"/>
            <a:ext cx="3816350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7"/>
          <a:stretch>
            <a:fillRect/>
          </a:stretch>
        </p:blipFill>
        <p:spPr bwMode="auto">
          <a:xfrm>
            <a:off x="5364088" y="4365104"/>
            <a:ext cx="3306804" cy="179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smtClean="0"/>
              <a:t>UNI LIFT 6000 &amp; 8000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1412875"/>
            <a:ext cx="8928992" cy="1872109"/>
          </a:xfrm>
          <a:extLst/>
        </p:spPr>
        <p:txBody>
          <a:bodyPr numCol="2">
            <a:no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Pont à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ciseaux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avec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une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capacité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de 6.000 kg et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8.000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kg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Equipé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chemins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roulements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plats: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idéal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pour VL et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u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tilitaires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Pas de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connexion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fixe entre les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chemins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roulements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La construction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basse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permet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un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accès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façile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sans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rampes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longues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Installation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encastrée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ou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posée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fr-FR" dirty="0" smtClean="0">
                <a:solidFill>
                  <a:schemeClr val="bg2">
                    <a:lumMod val="10000"/>
                  </a:schemeClr>
                </a:solidFill>
              </a:rPr>
              <a:t>Système hydraulique maître - esclave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Une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crémaillère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mécanique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assure la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sécurité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dirty="0" smtClean="0">
                <a:solidFill>
                  <a:schemeClr val="bg2">
                    <a:lumMod val="10000"/>
                  </a:schemeClr>
                </a:solidFill>
              </a:rPr>
              <a:t>Le </a:t>
            </a:r>
            <a:r>
              <a:rPr lang="de-DE" dirty="0" err="1" smtClean="0">
                <a:solidFill>
                  <a:schemeClr val="bg2">
                    <a:lumMod val="10000"/>
                  </a:schemeClr>
                </a:solidFill>
              </a:rPr>
              <a:t>groupe</a:t>
            </a:r>
            <a:r>
              <a:rPr lang="de-DE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2">
                    <a:lumMod val="10000"/>
                  </a:schemeClr>
                </a:solidFill>
              </a:rPr>
              <a:t>hydraulique</a:t>
            </a:r>
            <a:r>
              <a:rPr lang="de-DE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2">
                    <a:lumMod val="10000"/>
                  </a:schemeClr>
                </a:solidFill>
              </a:rPr>
              <a:t>puissant</a:t>
            </a:r>
            <a:r>
              <a:rPr lang="de-DE" dirty="0" smtClean="0">
                <a:solidFill>
                  <a:schemeClr val="bg2">
                    <a:lumMod val="10000"/>
                  </a:schemeClr>
                </a:solidFill>
              </a:rPr>
              <a:t> et </a:t>
            </a:r>
            <a:r>
              <a:rPr lang="de-DE" dirty="0" err="1" smtClean="0">
                <a:solidFill>
                  <a:schemeClr val="bg2">
                    <a:lumMod val="10000"/>
                  </a:schemeClr>
                </a:solidFill>
              </a:rPr>
              <a:t>immergé</a:t>
            </a:r>
            <a:r>
              <a:rPr lang="de-DE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2">
                    <a:lumMod val="10000"/>
                  </a:schemeClr>
                </a:solidFill>
              </a:rPr>
              <a:t>permet</a:t>
            </a:r>
            <a:r>
              <a:rPr lang="de-DE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2">
                    <a:lumMod val="10000"/>
                  </a:schemeClr>
                </a:solidFill>
              </a:rPr>
              <a:t>une</a:t>
            </a:r>
            <a:r>
              <a:rPr lang="de-DE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2">
                    <a:lumMod val="10000"/>
                  </a:schemeClr>
                </a:solidFill>
              </a:rPr>
              <a:t>utilisation</a:t>
            </a:r>
            <a:r>
              <a:rPr lang="de-DE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2">
                    <a:lumMod val="10000"/>
                  </a:schemeClr>
                </a:solidFill>
              </a:rPr>
              <a:t>silencieuse</a:t>
            </a:r>
            <a:r>
              <a:rPr lang="de-DE" dirty="0" smtClean="0">
                <a:solidFill>
                  <a:schemeClr val="bg2">
                    <a:lumMod val="10000"/>
                  </a:schemeClr>
                </a:solidFill>
              </a:rPr>
              <a:t> et rapide du </a:t>
            </a:r>
            <a:r>
              <a:rPr lang="de-DE" dirty="0" err="1" smtClean="0">
                <a:solidFill>
                  <a:schemeClr val="bg2">
                    <a:lumMod val="10000"/>
                  </a:schemeClr>
                </a:solidFill>
              </a:rPr>
              <a:t>pont</a:t>
            </a:r>
            <a:endParaRPr lang="de-DE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2532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57563"/>
            <a:ext cx="393700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429000"/>
            <a:ext cx="3455987" cy="294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dirty="0" smtClean="0"/>
              <a:t>Les </a:t>
            </a:r>
            <a:r>
              <a:rPr lang="de-DE" altLang="de-DE" b="1" dirty="0" err="1" smtClean="0"/>
              <a:t>accessoires</a:t>
            </a:r>
            <a:endParaRPr lang="de-DE" altLang="de-DE" b="1" dirty="0" smtClean="0"/>
          </a:p>
        </p:txBody>
      </p:sp>
      <p:sp>
        <p:nvSpPr>
          <p:cNvPr id="68" name="Textfeld 7"/>
          <p:cNvSpPr txBox="1">
            <a:spLocks noChangeArrowheads="1"/>
          </p:cNvSpPr>
          <p:nvPr/>
        </p:nvSpPr>
        <p:spPr bwMode="auto">
          <a:xfrm>
            <a:off x="34925" y="1484313"/>
            <a:ext cx="640873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fr-FR" sz="1200" b="1" dirty="0" smtClean="0">
                <a:solidFill>
                  <a:schemeClr val="accent3">
                    <a:lumMod val="10000"/>
                  </a:schemeClr>
                </a:solidFill>
              </a:rPr>
              <a:t>JACK</a:t>
            </a:r>
            <a:r>
              <a:rPr lang="de-DE" sz="1200" b="1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de-DE" sz="1200" b="1" dirty="0">
                <a:solidFill>
                  <a:schemeClr val="accent3">
                    <a:lumMod val="10000"/>
                  </a:schemeClr>
                </a:solidFill>
              </a:rPr>
              <a:t>2000 · JACK 2500</a:t>
            </a:r>
          </a:p>
          <a:p>
            <a:pPr marL="0" indent="0">
              <a:defRPr/>
            </a:pP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Jack hydro-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pneumatique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avec 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capacité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de 2000 et 2500 Kg</a:t>
            </a:r>
          </a:p>
          <a:p>
            <a:pPr marL="0" indent="0">
              <a:defRPr/>
            </a:pPr>
            <a:endParaRPr lang="en-US" sz="1200" dirty="0">
              <a:solidFill>
                <a:schemeClr val="accent3">
                  <a:lumMod val="10000"/>
                </a:schemeClr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de-DE" sz="1200" b="1" dirty="0" smtClean="0">
                <a:solidFill>
                  <a:schemeClr val="accent3">
                    <a:lumMod val="10000"/>
                  </a:schemeClr>
                </a:solidFill>
              </a:rPr>
              <a:t>LASER JACK</a:t>
            </a:r>
          </a:p>
          <a:p>
            <a:pPr marL="0" indent="0">
              <a:defRPr/>
            </a:pP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Jack 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pneumatique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avec 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une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3">
                    <a:lumMod val="10000"/>
                  </a:schemeClr>
                </a:solidFill>
              </a:rPr>
              <a:t>capacité</a:t>
            </a:r>
            <a:r>
              <a:rPr lang="en-US" sz="1200" dirty="0" smtClean="0">
                <a:solidFill>
                  <a:schemeClr val="accent3">
                    <a:lumMod val="10000"/>
                  </a:schemeClr>
                </a:solidFill>
              </a:rPr>
              <a:t> de 2000 Kg</a:t>
            </a:r>
            <a:endParaRPr lang="de-DE" sz="1200" dirty="0" smtClean="0">
              <a:solidFill>
                <a:schemeClr val="accent3">
                  <a:lumMod val="10000"/>
                </a:schemeClr>
              </a:solidFill>
            </a:endParaRPr>
          </a:p>
          <a:p>
            <a:pPr marL="0" indent="0">
              <a:defRPr/>
            </a:pPr>
            <a:endParaRPr lang="de-DE" sz="1200" dirty="0">
              <a:solidFill>
                <a:schemeClr val="accent3">
                  <a:lumMod val="10000"/>
                </a:schemeClr>
              </a:solidFill>
            </a:endParaRPr>
          </a:p>
          <a:p>
            <a:pPr marL="0" indent="0">
              <a:defRPr/>
            </a:pPr>
            <a:r>
              <a:rPr lang="de-DE" sz="1200" b="1" dirty="0" smtClean="0">
                <a:solidFill>
                  <a:schemeClr val="accent3">
                    <a:lumMod val="10000"/>
                  </a:schemeClr>
                </a:solidFill>
              </a:rPr>
              <a:t>Plaques à </a:t>
            </a:r>
            <a:r>
              <a:rPr lang="de-DE" sz="1200" b="1" dirty="0" err="1" smtClean="0">
                <a:solidFill>
                  <a:schemeClr val="accent3">
                    <a:lumMod val="10000"/>
                  </a:schemeClr>
                </a:solidFill>
              </a:rPr>
              <a:t>jeu</a:t>
            </a:r>
            <a:r>
              <a:rPr lang="de-DE" sz="1200" b="1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accent3">
                    <a:lumMod val="10000"/>
                  </a:schemeClr>
                </a:solidFill>
              </a:rPr>
              <a:t>pneumatiques</a:t>
            </a:r>
            <a:endParaRPr lang="de-DE" sz="1200" b="1" dirty="0" smtClean="0">
              <a:solidFill>
                <a:schemeClr val="accent3">
                  <a:lumMod val="10000"/>
                </a:schemeClr>
              </a:solidFill>
            </a:endParaRPr>
          </a:p>
          <a:p>
            <a:pPr marL="0" indent="4763">
              <a:defRPr/>
            </a:pPr>
            <a:endParaRPr lang="en-US" sz="1200" dirty="0" smtClean="0">
              <a:solidFill>
                <a:schemeClr val="accent3">
                  <a:lumMod val="10000"/>
                </a:schemeClr>
              </a:solidFill>
            </a:endParaRPr>
          </a:p>
          <a:p>
            <a:pPr marL="0" indent="0">
              <a:defRPr/>
            </a:pPr>
            <a:r>
              <a:rPr lang="de-DE" sz="1200" b="1" dirty="0" err="1" smtClean="0">
                <a:solidFill>
                  <a:schemeClr val="accent3">
                    <a:lumMod val="10000"/>
                  </a:schemeClr>
                </a:solidFill>
              </a:rPr>
              <a:t>Eclairage</a:t>
            </a:r>
            <a:endParaRPr lang="de-DE" sz="1200" b="1" dirty="0" smtClean="0">
              <a:solidFill>
                <a:schemeClr val="accent3">
                  <a:lumMod val="10000"/>
                </a:schemeClr>
              </a:solidFill>
            </a:endParaRPr>
          </a:p>
          <a:p>
            <a:pPr marL="0" indent="0">
              <a:defRPr/>
            </a:pPr>
            <a:endParaRPr lang="de-DE" sz="1200" dirty="0">
              <a:solidFill>
                <a:schemeClr val="accent3">
                  <a:lumMod val="10000"/>
                </a:schemeClr>
              </a:solidFill>
            </a:endParaRPr>
          </a:p>
          <a:p>
            <a:pPr marL="0" indent="0">
              <a:defRPr/>
            </a:pPr>
            <a:r>
              <a:rPr lang="de-DE" sz="1200" b="1" dirty="0" smtClean="0">
                <a:solidFill>
                  <a:schemeClr val="accent3">
                    <a:lumMod val="10000"/>
                  </a:schemeClr>
                </a:solidFill>
              </a:rPr>
              <a:t>Flat </a:t>
            </a:r>
            <a:r>
              <a:rPr lang="de-DE" sz="1200" b="1" dirty="0" err="1" smtClean="0">
                <a:solidFill>
                  <a:schemeClr val="accent3">
                    <a:lumMod val="10000"/>
                  </a:schemeClr>
                </a:solidFill>
              </a:rPr>
              <a:t>plates</a:t>
            </a:r>
            <a:endParaRPr lang="de-DE" sz="1200" b="1" dirty="0" smtClean="0">
              <a:solidFill>
                <a:schemeClr val="accent3">
                  <a:lumMod val="10000"/>
                </a:schemeClr>
              </a:solidFill>
            </a:endParaRPr>
          </a:p>
          <a:p>
            <a:pPr marL="0" indent="0">
              <a:defRPr/>
            </a:pPr>
            <a:endParaRPr lang="de-DE" sz="1200" b="1" dirty="0" smtClean="0">
              <a:solidFill>
                <a:schemeClr val="accent3">
                  <a:lumMod val="10000"/>
                </a:schemeClr>
              </a:solidFill>
            </a:endParaRPr>
          </a:p>
          <a:p>
            <a:pPr marL="0" indent="0">
              <a:defRPr/>
            </a:pPr>
            <a:r>
              <a:rPr lang="de-DE" sz="1200" b="1" dirty="0" smtClean="0">
                <a:solidFill>
                  <a:schemeClr val="accent3">
                    <a:lumMod val="10000"/>
                  </a:schemeClr>
                </a:solidFill>
              </a:rPr>
              <a:t>Cassette </a:t>
            </a:r>
            <a:r>
              <a:rPr lang="de-DE" sz="1200" b="1" dirty="0" err="1" smtClean="0">
                <a:solidFill>
                  <a:schemeClr val="accent3">
                    <a:lumMod val="10000"/>
                  </a:schemeClr>
                </a:solidFill>
              </a:rPr>
              <a:t>d‘encastrement</a:t>
            </a:r>
            <a:r>
              <a:rPr lang="de-DE" sz="1200" b="1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chemeClr val="accent3">
                    <a:lumMod val="10000"/>
                  </a:schemeClr>
                </a:solidFill>
              </a:rPr>
              <a:t>– Position parking pour Jack </a:t>
            </a:r>
            <a:r>
              <a:rPr lang="en-US" sz="1200" b="1" dirty="0" err="1" smtClean="0">
                <a:solidFill>
                  <a:schemeClr val="accent3">
                    <a:lumMod val="10000"/>
                  </a:schemeClr>
                </a:solidFill>
              </a:rPr>
              <a:t>en</a:t>
            </a:r>
            <a:r>
              <a:rPr lang="en-US" sz="1200" b="1" dirty="0" smtClean="0">
                <a:solidFill>
                  <a:schemeClr val="accent3">
                    <a:lumMod val="10000"/>
                  </a:schemeClr>
                </a:solidFill>
              </a:rPr>
              <a:t> option</a:t>
            </a:r>
          </a:p>
          <a:p>
            <a:pPr marL="0" indent="0">
              <a:defRPr/>
            </a:pPr>
            <a:endParaRPr lang="de-DE" sz="1200" b="1" dirty="0" smtClean="0">
              <a:solidFill>
                <a:schemeClr val="accent3">
                  <a:lumMod val="10000"/>
                </a:schemeClr>
              </a:solidFill>
            </a:endParaRPr>
          </a:p>
          <a:p>
            <a:pPr>
              <a:defRPr/>
            </a:pPr>
            <a:r>
              <a:rPr lang="fr-FR" sz="1200" b="1" dirty="0" smtClean="0">
                <a:solidFill>
                  <a:schemeClr val="accent3">
                    <a:lumMod val="10000"/>
                  </a:schemeClr>
                </a:solidFill>
              </a:rPr>
              <a:t>Butées de sécurité verticales pour version encastrée</a:t>
            </a:r>
            <a:endParaRPr lang="de-DE" sz="1200" b="1" dirty="0" smtClean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23556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4" b="7851"/>
          <a:stretch>
            <a:fillRect/>
          </a:stretch>
        </p:blipFill>
        <p:spPr bwMode="auto">
          <a:xfrm>
            <a:off x="6597650" y="1412875"/>
            <a:ext cx="2151063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4" b="11259"/>
          <a:stretch>
            <a:fillRect/>
          </a:stretch>
        </p:blipFill>
        <p:spPr bwMode="auto">
          <a:xfrm>
            <a:off x="6597650" y="2522538"/>
            <a:ext cx="21510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6" b="13283"/>
          <a:stretch>
            <a:fillRect/>
          </a:stretch>
        </p:blipFill>
        <p:spPr bwMode="auto">
          <a:xfrm>
            <a:off x="6602413" y="4791075"/>
            <a:ext cx="2151062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4"/>
          <a:stretch>
            <a:fillRect/>
          </a:stretch>
        </p:blipFill>
        <p:spPr bwMode="auto">
          <a:xfrm>
            <a:off x="6600825" y="3678238"/>
            <a:ext cx="215265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8" t="9671" r="15002" b="24927"/>
          <a:stretch>
            <a:fillRect/>
          </a:stretch>
        </p:blipFill>
        <p:spPr bwMode="auto">
          <a:xfrm>
            <a:off x="498475" y="5354638"/>
            <a:ext cx="146685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1" t="17216" r="22244" b="17297"/>
          <a:stretch>
            <a:fillRect/>
          </a:stretch>
        </p:blipFill>
        <p:spPr bwMode="auto">
          <a:xfrm>
            <a:off x="1965325" y="5354638"/>
            <a:ext cx="131603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Grafi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t="25394" r="11746" b="9122"/>
          <a:stretch>
            <a:fillRect/>
          </a:stretch>
        </p:blipFill>
        <p:spPr bwMode="auto">
          <a:xfrm>
            <a:off x="3255963" y="5354638"/>
            <a:ext cx="15906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7" t="9671" r="10210" b="24927"/>
          <a:stretch>
            <a:fillRect/>
          </a:stretch>
        </p:blipFill>
        <p:spPr bwMode="auto">
          <a:xfrm>
            <a:off x="4846638" y="5378450"/>
            <a:ext cx="16764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Experience et </a:t>
            </a:r>
            <a:r>
              <a:rPr lang="en-US" b="1" dirty="0" err="1" smtClean="0"/>
              <a:t>qualité</a:t>
            </a:r>
            <a:endParaRPr lang="en-US" b="1" dirty="0" smtClean="0"/>
          </a:p>
        </p:txBody>
      </p:sp>
      <p:sp>
        <p:nvSpPr>
          <p:cNvPr id="25603" name="Inhaltsplatzhalter 2"/>
          <p:cNvSpPr>
            <a:spLocks noGrp="1"/>
          </p:cNvSpPr>
          <p:nvPr>
            <p:ph idx="1"/>
          </p:nvPr>
        </p:nvSpPr>
        <p:spPr>
          <a:xfrm>
            <a:off x="4859338" y="1555750"/>
            <a:ext cx="4105150" cy="489743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Nussbaum </a:t>
            </a:r>
            <a:r>
              <a:rPr lang="en-US" dirty="0" err="1" smtClean="0"/>
              <a:t>maîtrise</a:t>
            </a:r>
            <a:r>
              <a:rPr lang="en-US" dirty="0" smtClean="0"/>
              <a:t> la </a:t>
            </a:r>
            <a:r>
              <a:rPr lang="en-US" dirty="0" err="1" smtClean="0"/>
              <a:t>technologie</a:t>
            </a:r>
            <a:r>
              <a:rPr lang="en-US" dirty="0" smtClean="0"/>
              <a:t> NT </a:t>
            </a:r>
            <a:r>
              <a:rPr lang="en-US" dirty="0" err="1" smtClean="0"/>
              <a:t>depuis</a:t>
            </a:r>
            <a:r>
              <a:rPr lang="en-US" dirty="0" smtClean="0"/>
              <a:t> 15 </a:t>
            </a:r>
            <a:r>
              <a:rPr lang="en-US" dirty="0" err="1" smtClean="0"/>
              <a:t>ans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err="1" smtClean="0"/>
              <a:t>Cette</a:t>
            </a:r>
            <a:r>
              <a:rPr lang="en-US" dirty="0" smtClean="0"/>
              <a:t> </a:t>
            </a:r>
            <a:r>
              <a:rPr lang="en-US" dirty="0" err="1" smtClean="0"/>
              <a:t>technologie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utilisée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les JUMBO NT et UNI LIFT NT </a:t>
            </a:r>
            <a:endParaRPr lang="en-US" dirty="0"/>
          </a:p>
          <a:p>
            <a:pPr marL="342900" lvl="1">
              <a:buFont typeface="Arial" pitchFamily="34" charset="0"/>
              <a:buChar char="•"/>
            </a:pPr>
            <a:r>
              <a:rPr lang="en-US" dirty="0" err="1"/>
              <a:t>Contrôle</a:t>
            </a:r>
            <a:r>
              <a:rPr lang="en-US" dirty="0"/>
              <a:t> </a:t>
            </a:r>
            <a:r>
              <a:rPr lang="en-US" dirty="0" err="1"/>
              <a:t>qualité</a:t>
            </a:r>
            <a:r>
              <a:rPr lang="en-US" dirty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/>
              <a:t>usine</a:t>
            </a:r>
            <a:endParaRPr lang="en-US" dirty="0"/>
          </a:p>
        </p:txBody>
      </p:sp>
      <p:pic>
        <p:nvPicPr>
          <p:cNvPr id="25607" name="Grafik 6"/>
          <p:cNvPicPr>
            <a:picLocks noChangeAspect="1"/>
          </p:cNvPicPr>
          <p:nvPr/>
        </p:nvPicPr>
        <p:blipFill>
          <a:blip r:embed="rId2" cstate="print"/>
          <a:srcRect t="17216" b="7762"/>
          <a:stretch>
            <a:fillRect/>
          </a:stretch>
        </p:blipFill>
        <p:spPr bwMode="auto">
          <a:xfrm>
            <a:off x="467544" y="1484784"/>
            <a:ext cx="4246562" cy="477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850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Formation technique</a:t>
            </a:r>
          </a:p>
        </p:txBody>
      </p:sp>
      <p:sp>
        <p:nvSpPr>
          <p:cNvPr id="26627" name="Inhaltsplatzhalter 2"/>
          <p:cNvSpPr>
            <a:spLocks noGrp="1"/>
          </p:cNvSpPr>
          <p:nvPr>
            <p:ph idx="1"/>
          </p:nvPr>
        </p:nvSpPr>
        <p:spPr>
          <a:xfrm>
            <a:off x="4859338" y="1574800"/>
            <a:ext cx="3889375" cy="3671888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Formation technique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dans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nos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locaux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à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Kehl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6631" name="Picture 2" descr="Z:\05_mailings\NEWS_Zeitung\NEWS_2013\Links\20032013_ESA (68).JPG"/>
          <p:cNvPicPr>
            <a:picLocks noChangeAspect="1" noChangeArrowheads="1"/>
          </p:cNvPicPr>
          <p:nvPr/>
        </p:nvPicPr>
        <p:blipFill>
          <a:blip r:embed="rId3" cstate="print"/>
          <a:srcRect t="4349" r="32565" b="439"/>
          <a:stretch>
            <a:fillRect/>
          </a:stretch>
        </p:blipFill>
        <p:spPr bwMode="auto">
          <a:xfrm>
            <a:off x="468313" y="1700213"/>
            <a:ext cx="4248150" cy="398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959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smtClean="0"/>
              <a:t>Made in Germany</a:t>
            </a:r>
          </a:p>
        </p:txBody>
      </p:sp>
      <p:sp>
        <p:nvSpPr>
          <p:cNvPr id="27651" name="Inhaltsplatzhalter 2"/>
          <p:cNvSpPr>
            <a:spLocks noGrp="1"/>
          </p:cNvSpPr>
          <p:nvPr>
            <p:ph idx="1"/>
          </p:nvPr>
        </p:nvSpPr>
        <p:spPr>
          <a:xfrm>
            <a:off x="179388" y="4024313"/>
            <a:ext cx="5976937" cy="237648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400" dirty="0" err="1" smtClean="0">
                <a:solidFill>
                  <a:schemeClr val="accent3">
                    <a:lumMod val="10000"/>
                  </a:schemeClr>
                </a:solidFill>
              </a:rPr>
              <a:t>Développment</a:t>
            </a:r>
            <a:r>
              <a:rPr lang="en-US" sz="1400" dirty="0" smtClean="0">
                <a:solidFill>
                  <a:schemeClr val="accent3">
                    <a:lumMod val="10000"/>
                  </a:schemeClr>
                </a:solidFill>
              </a:rPr>
              <a:t> et fabrication </a:t>
            </a:r>
            <a:r>
              <a:rPr lang="en-US" sz="1400" dirty="0" err="1" smtClean="0">
                <a:solidFill>
                  <a:schemeClr val="accent3">
                    <a:lumMod val="10000"/>
                  </a:schemeClr>
                </a:solidFill>
              </a:rPr>
              <a:t>exclusivement</a:t>
            </a:r>
            <a:r>
              <a:rPr lang="en-US" sz="14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3">
                    <a:lumMod val="10000"/>
                  </a:schemeClr>
                </a:solidFill>
              </a:rPr>
              <a:t>en</a:t>
            </a:r>
            <a:r>
              <a:rPr lang="en-US" sz="14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3">
                    <a:lumMod val="10000"/>
                  </a:schemeClr>
                </a:solidFill>
              </a:rPr>
              <a:t>Allemagne</a:t>
            </a:r>
            <a:endParaRPr lang="en-US" sz="1400" dirty="0" smtClean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accent3">
                    <a:lumMod val="10000"/>
                  </a:schemeClr>
                </a:solidFill>
              </a:rPr>
              <a:t>100% </a:t>
            </a:r>
            <a:r>
              <a:rPr lang="en-US" sz="1400" dirty="0" err="1" smtClean="0">
                <a:solidFill>
                  <a:schemeClr val="accent3">
                    <a:lumMod val="10000"/>
                  </a:schemeClr>
                </a:solidFill>
              </a:rPr>
              <a:t>contrôle</a:t>
            </a:r>
            <a:r>
              <a:rPr lang="en-US" sz="14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3">
                    <a:lumMod val="10000"/>
                  </a:schemeClr>
                </a:solidFill>
              </a:rPr>
              <a:t>qualité</a:t>
            </a:r>
            <a:endParaRPr lang="en-US" sz="1400" dirty="0" smtClean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27652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7" t="-8606" r="-2"/>
          <a:stretch>
            <a:fillRect/>
          </a:stretch>
        </p:blipFill>
        <p:spPr bwMode="auto">
          <a:xfrm>
            <a:off x="6804025" y="4267200"/>
            <a:ext cx="2027238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1719263"/>
            <a:ext cx="27066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19263"/>
            <a:ext cx="27082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1720850"/>
            <a:ext cx="27066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Bild 16" descr="NT Gleitla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0" r="2962"/>
          <a:stretch>
            <a:fillRect/>
          </a:stretch>
        </p:blipFill>
        <p:spPr bwMode="auto">
          <a:xfrm>
            <a:off x="4051300" y="5564188"/>
            <a:ext cx="1465263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Grafik 71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1544638"/>
            <a:ext cx="5364162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1431925" algn="l"/>
              </a:tabLst>
            </a:pPr>
            <a:r>
              <a:rPr lang="de-DE" altLang="de-DE" b="1" dirty="0" smtClean="0"/>
              <a:t>Les </a:t>
            </a:r>
            <a:r>
              <a:rPr lang="de-DE" altLang="de-DE" b="1" dirty="0" err="1" smtClean="0"/>
              <a:t>avantages</a:t>
            </a:r>
            <a:endParaRPr lang="de-DE" altLang="de-DE" b="1" dirty="0" smtClean="0"/>
          </a:p>
        </p:txBody>
      </p:sp>
      <p:cxnSp>
        <p:nvCxnSpPr>
          <p:cNvPr id="32" name="Gerade Verbindung 31"/>
          <p:cNvCxnSpPr/>
          <p:nvPr/>
        </p:nvCxnSpPr>
        <p:spPr>
          <a:xfrm flipV="1">
            <a:off x="4483100" y="4324350"/>
            <a:ext cx="1354138" cy="178276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3" name="Gerade Verbindung 7172"/>
          <p:cNvCxnSpPr>
            <a:endCxn id="9224" idx="1"/>
          </p:cNvCxnSpPr>
          <p:nvPr/>
        </p:nvCxnSpPr>
        <p:spPr>
          <a:xfrm flipV="1">
            <a:off x="5519738" y="1917904"/>
            <a:ext cx="1930400" cy="1134861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4" name="Textfeld 16"/>
          <p:cNvSpPr txBox="1">
            <a:spLocks noChangeArrowheads="1"/>
          </p:cNvSpPr>
          <p:nvPr/>
        </p:nvSpPr>
        <p:spPr bwMode="auto">
          <a:xfrm>
            <a:off x="7450138" y="1371600"/>
            <a:ext cx="1635125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>
                <a:srgbClr val="BFBFBF"/>
              </a:buClr>
              <a:buFont typeface="Arial" panose="020B0604020202020204" pitchFamily="34" charset="0"/>
              <a:buChar char="•"/>
              <a:tabLst>
                <a:tab pos="279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>
                <a:srgbClr val="BFBFBF"/>
              </a:buClr>
              <a:buFont typeface="Arial" panose="020B0604020202020204" pitchFamily="34" charset="0"/>
              <a:buChar char="•"/>
              <a:tabLst>
                <a:tab pos="279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>
                <a:srgbClr val="BFBFBF"/>
              </a:buClr>
              <a:buFont typeface="Arial" panose="020B0604020202020204" pitchFamily="34" charset="0"/>
              <a:buChar char="•"/>
              <a:tabLst>
                <a:tab pos="279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65000"/>
              <a:buFontTx/>
              <a:buNone/>
              <a:defRPr/>
            </a:pPr>
            <a:r>
              <a:rPr lang="en-GB" altLang="de-DE" sz="1000" dirty="0" err="1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Levage</a:t>
            </a:r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altLang="de-DE" sz="1000" dirty="0" err="1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auxiliaire</a:t>
            </a:r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altLang="de-DE" sz="1000" dirty="0" err="1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équipée</a:t>
            </a:r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 de la </a:t>
            </a:r>
            <a:r>
              <a:rPr lang="en-GB" altLang="de-DE" sz="1000" dirty="0" err="1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technologie</a:t>
            </a:r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 NT et de </a:t>
            </a:r>
            <a:r>
              <a:rPr lang="en-GB" altLang="de-DE" sz="1000" dirty="0" err="1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rallonges</a:t>
            </a:r>
            <a:endParaRPr lang="en-GB" altLang="de-DE" sz="1000" dirty="0" smtClean="0">
              <a:solidFill>
                <a:schemeClr val="accent3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65000"/>
              <a:buFontTx/>
              <a:buNone/>
              <a:defRPr/>
            </a:pPr>
            <a:endParaRPr lang="en-GB" altLang="de-DE" sz="1000" dirty="0" smtClean="0">
              <a:solidFill>
                <a:schemeClr val="accent3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7177" name="Gerade Verbindung 7176"/>
          <p:cNvCxnSpPr/>
          <p:nvPr/>
        </p:nvCxnSpPr>
        <p:spPr>
          <a:xfrm flipH="1">
            <a:off x="1652589" y="3171825"/>
            <a:ext cx="2928937" cy="207805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6" name="Textfeld 16"/>
          <p:cNvSpPr txBox="1">
            <a:spLocks noChangeArrowheads="1"/>
          </p:cNvSpPr>
          <p:nvPr/>
        </p:nvSpPr>
        <p:spPr bwMode="auto">
          <a:xfrm>
            <a:off x="0" y="4635082"/>
            <a:ext cx="19796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>
                <a:srgbClr val="BFBFBF"/>
              </a:buClr>
              <a:buFont typeface="Arial" panose="020B0604020202020204" pitchFamily="34" charset="0"/>
              <a:buChar char="•"/>
              <a:tabLst>
                <a:tab pos="279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>
                <a:srgbClr val="BFBFBF"/>
              </a:buClr>
              <a:buFont typeface="Arial" panose="020B0604020202020204" pitchFamily="34" charset="0"/>
              <a:buChar char="•"/>
              <a:tabLst>
                <a:tab pos="279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>
                <a:srgbClr val="BFBFBF"/>
              </a:buClr>
              <a:buFont typeface="Arial" panose="020B0604020202020204" pitchFamily="34" charset="0"/>
              <a:buChar char="•"/>
              <a:tabLst>
                <a:tab pos="279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de-DE" altLang="de-DE" sz="1000" dirty="0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Kit </a:t>
            </a:r>
            <a:r>
              <a:rPr lang="de-DE" altLang="de-DE" sz="1000" dirty="0" err="1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géométrie</a:t>
            </a:r>
            <a:r>
              <a:rPr lang="de-DE" altLang="de-DE" sz="1000" dirty="0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fr-FR" altLang="de-DE" sz="1000" dirty="0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plaques coulissantes à l’arrière, découpes pour plateaux pivotants à l’avant</a:t>
            </a:r>
            <a:endParaRPr lang="en-GB" altLang="de-DE" sz="1000" dirty="0" smtClean="0">
              <a:solidFill>
                <a:schemeClr val="accent3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202" name="Grafik 718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9" t="62376" r="51361" b="16473"/>
          <a:stretch>
            <a:fillRect/>
          </a:stretch>
        </p:blipFill>
        <p:spPr bwMode="auto">
          <a:xfrm>
            <a:off x="65088" y="5551488"/>
            <a:ext cx="17383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Gerade Verbindung 40"/>
          <p:cNvCxnSpPr/>
          <p:nvPr/>
        </p:nvCxnSpPr>
        <p:spPr>
          <a:xfrm flipV="1">
            <a:off x="5541963" y="3052764"/>
            <a:ext cx="1908175" cy="334961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1" name="Textfeld 16"/>
          <p:cNvSpPr txBox="1">
            <a:spLocks noChangeArrowheads="1"/>
          </p:cNvSpPr>
          <p:nvPr/>
        </p:nvSpPr>
        <p:spPr bwMode="auto">
          <a:xfrm>
            <a:off x="7442200" y="2895600"/>
            <a:ext cx="16430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>
                <a:srgbClr val="BFBFBF"/>
              </a:buClr>
              <a:buFont typeface="Arial" panose="020B0604020202020204" pitchFamily="34" charset="0"/>
              <a:buChar char="•"/>
              <a:tabLst>
                <a:tab pos="279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>
                <a:srgbClr val="BFBFBF"/>
              </a:buClr>
              <a:buFont typeface="Arial" panose="020B0604020202020204" pitchFamily="34" charset="0"/>
              <a:buChar char="•"/>
              <a:tabLst>
                <a:tab pos="279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>
                <a:srgbClr val="BFBFBF"/>
              </a:buClr>
              <a:buFont typeface="Arial" panose="020B0604020202020204" pitchFamily="34" charset="0"/>
              <a:buChar char="•"/>
              <a:tabLst>
                <a:tab pos="279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fr-FR" altLang="de-DE" sz="1000" dirty="0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Construction basse: idéal pour version posée et pour des VL rabaissés</a:t>
            </a:r>
            <a:endParaRPr lang="en-GB" altLang="de-DE" sz="1000" dirty="0" smtClean="0">
              <a:solidFill>
                <a:schemeClr val="accent3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233" name="Textfeld 16"/>
          <p:cNvSpPr txBox="1">
            <a:spLocks noChangeArrowheads="1"/>
          </p:cNvSpPr>
          <p:nvPr/>
        </p:nvSpPr>
        <p:spPr bwMode="auto">
          <a:xfrm>
            <a:off x="7407275" y="4162425"/>
            <a:ext cx="17367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>
                <a:srgbClr val="BFBFBF"/>
              </a:buClr>
              <a:buFont typeface="Arial" panose="020B0604020202020204" pitchFamily="34" charset="0"/>
              <a:buChar char="•"/>
              <a:tabLst>
                <a:tab pos="279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>
                <a:srgbClr val="BFBFBF"/>
              </a:buClr>
              <a:buFont typeface="Arial" panose="020B0604020202020204" pitchFamily="34" charset="0"/>
              <a:buChar char="•"/>
              <a:tabLst>
                <a:tab pos="279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>
                <a:srgbClr val="BFBFBF"/>
              </a:buClr>
              <a:buFont typeface="Arial" panose="020B0604020202020204" pitchFamily="34" charset="0"/>
              <a:buChar char="•"/>
              <a:tabLst>
                <a:tab pos="279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de-DE" altLang="de-DE" sz="1000" dirty="0" err="1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Groupe</a:t>
            </a:r>
            <a:r>
              <a:rPr lang="de-DE" altLang="de-DE" sz="1000" dirty="0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de-DE" altLang="de-DE" sz="1000" dirty="0" err="1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hydraulique</a:t>
            </a:r>
            <a:r>
              <a:rPr lang="de-DE" altLang="de-DE" sz="1000" dirty="0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de-DE" altLang="de-DE" sz="1000" dirty="0" err="1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compact</a:t>
            </a:r>
            <a:r>
              <a:rPr lang="de-DE" altLang="de-DE" sz="1000" dirty="0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de-DE" altLang="de-DE" sz="1000" dirty="0" err="1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immergé</a:t>
            </a:r>
            <a:r>
              <a:rPr lang="de-DE" altLang="de-DE" sz="1000" dirty="0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de-DE" altLang="de-DE" sz="1000" dirty="0" err="1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dans</a:t>
            </a:r>
            <a:r>
              <a:rPr lang="de-DE" altLang="de-DE" sz="1000" dirty="0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de-DE" altLang="de-DE" sz="1000" dirty="0" err="1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l‘huile</a:t>
            </a:r>
            <a:endParaRPr lang="en-GB" altLang="de-DE" sz="1000" dirty="0" smtClean="0">
              <a:solidFill>
                <a:schemeClr val="accent3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207" name="Grafik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5686425"/>
            <a:ext cx="17764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7" name="Textfeld 16"/>
          <p:cNvSpPr txBox="1">
            <a:spLocks noChangeArrowheads="1"/>
          </p:cNvSpPr>
          <p:nvPr/>
        </p:nvSpPr>
        <p:spPr bwMode="auto">
          <a:xfrm>
            <a:off x="7442200" y="5244316"/>
            <a:ext cx="1512887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>
                <a:srgbClr val="BFBFBF"/>
              </a:buClr>
              <a:buFont typeface="Arial" panose="020B0604020202020204" pitchFamily="34" charset="0"/>
              <a:buChar char="•"/>
              <a:tabLst>
                <a:tab pos="279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>
                <a:srgbClr val="BFBFBF"/>
              </a:buClr>
              <a:buFont typeface="Arial" panose="020B0604020202020204" pitchFamily="34" charset="0"/>
              <a:buChar char="•"/>
              <a:tabLst>
                <a:tab pos="279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>
                <a:srgbClr val="BFBFBF"/>
              </a:buClr>
              <a:buFont typeface="Arial" panose="020B0604020202020204" pitchFamily="34" charset="0"/>
              <a:buChar char="•"/>
              <a:tabLst>
                <a:tab pos="279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65000"/>
              <a:buFontTx/>
              <a:buNone/>
              <a:defRPr/>
            </a:pPr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Installation </a:t>
            </a:r>
            <a:r>
              <a:rPr lang="en-GB" altLang="de-DE" sz="1000" dirty="0" err="1" smtClean="0">
                <a:solidFill>
                  <a:schemeClr val="accent3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encastrée</a:t>
            </a:r>
            <a:endParaRPr lang="en-GB" altLang="de-DE" sz="1000" dirty="0" smtClean="0">
              <a:solidFill>
                <a:schemeClr val="accent3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209" name="Grafik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5738"/>
            <a:ext cx="143033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Gerade Verbindung mit Pfeil 25"/>
          <p:cNvCxnSpPr/>
          <p:nvPr/>
        </p:nvCxnSpPr>
        <p:spPr>
          <a:xfrm>
            <a:off x="1360488" y="1893888"/>
            <a:ext cx="2706687" cy="1758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40"/>
          <p:cNvCxnSpPr>
            <a:endCxn id="9233" idx="1"/>
          </p:cNvCxnSpPr>
          <p:nvPr/>
        </p:nvCxnSpPr>
        <p:spPr>
          <a:xfrm flipV="1">
            <a:off x="6902450" y="4439424"/>
            <a:ext cx="504825" cy="32943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16"/>
          <p:cNvSpPr txBox="1">
            <a:spLocks noChangeArrowheads="1"/>
          </p:cNvSpPr>
          <p:nvPr/>
        </p:nvSpPr>
        <p:spPr bwMode="auto">
          <a:xfrm>
            <a:off x="2738439" y="5199063"/>
            <a:ext cx="188833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>
                <a:srgbClr val="BFBFBF"/>
              </a:buClr>
              <a:buFont typeface="Arial" panose="020B0604020202020204" pitchFamily="34" charset="0"/>
              <a:buChar char="•"/>
              <a:tabLst>
                <a:tab pos="279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>
                <a:srgbClr val="BFBFBF"/>
              </a:buClr>
              <a:buFont typeface="Arial" panose="020B0604020202020204" pitchFamily="34" charset="0"/>
              <a:buChar char="•"/>
              <a:tabLst>
                <a:tab pos="279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>
                <a:srgbClr val="BFBFBF"/>
              </a:buClr>
              <a:buFont typeface="Arial" panose="020B0604020202020204" pitchFamily="34" charset="0"/>
              <a:buChar char="•"/>
              <a:tabLst>
                <a:tab pos="279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79400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buNone/>
              <a:defRPr/>
            </a:pPr>
            <a:r>
              <a:rPr lang="fr-FR" altLang="fr-FR" sz="1000" dirty="0">
                <a:solidFill>
                  <a:schemeClr val="bg2">
                    <a:lumMod val="10000"/>
                  </a:schemeClr>
                </a:solidFill>
                <a:latin typeface="+mj-lt"/>
                <a:ea typeface="Times New Roman" pitchFamily="18" charset="0"/>
              </a:rPr>
              <a:t>Peinture résine Epoxy cuite </a:t>
            </a:r>
            <a:r>
              <a:rPr lang="fr-FR" altLang="fr-FR" sz="1000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Times New Roman" pitchFamily="18" charset="0"/>
              </a:rPr>
              <a:t>au </a:t>
            </a:r>
            <a:r>
              <a:rPr lang="fr-FR" altLang="fr-FR" sz="1000" dirty="0">
                <a:solidFill>
                  <a:schemeClr val="bg2">
                    <a:lumMod val="10000"/>
                  </a:schemeClr>
                </a:solidFill>
                <a:latin typeface="+mj-lt"/>
                <a:ea typeface="Times New Roman" pitchFamily="18" charset="0"/>
              </a:rPr>
              <a:t>four : grande longévité</a:t>
            </a:r>
          </a:p>
        </p:txBody>
      </p:sp>
      <p:cxnSp>
        <p:nvCxnSpPr>
          <p:cNvPr id="22" name="Gerade Verbindung 31"/>
          <p:cNvCxnSpPr/>
          <p:nvPr/>
        </p:nvCxnSpPr>
        <p:spPr>
          <a:xfrm flipV="1">
            <a:off x="3397250" y="3432175"/>
            <a:ext cx="1354138" cy="178276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16"/>
          <p:cNvSpPr txBox="1">
            <a:spLocks noChangeArrowheads="1"/>
          </p:cNvSpPr>
          <p:nvPr/>
        </p:nvSpPr>
        <p:spPr bwMode="auto">
          <a:xfrm>
            <a:off x="22772" y="2979084"/>
            <a:ext cx="18129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sz="10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Technologie NT: pas de capteur, pas de composants électroniques, absence de crémaillère (arrivée d’air non nécessaire), pas de remontée du pont avant descente</a:t>
            </a:r>
            <a:endParaRPr lang="fr-FR" sz="10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27" name="Textfeld 26"/>
          <p:cNvSpPr txBox="1">
            <a:spLocks noChangeArrowheads="1"/>
          </p:cNvSpPr>
          <p:nvPr/>
        </p:nvSpPr>
        <p:spPr bwMode="auto">
          <a:xfrm>
            <a:off x="2030413" y="5932488"/>
            <a:ext cx="22494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sz="10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Les ciseaux glissent sur des blocs coulissants au lieu de roulettes</a:t>
            </a:r>
            <a:endParaRPr lang="fr-FR" sz="10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b="1" dirty="0" smtClean="0"/>
              <a:t>Grande </a:t>
            </a:r>
            <a:r>
              <a:rPr lang="en-US" altLang="de-DE" b="1" dirty="0" err="1" smtClean="0"/>
              <a:t>vitesse</a:t>
            </a:r>
            <a:r>
              <a:rPr lang="en-US" altLang="de-DE" b="1" dirty="0" smtClean="0"/>
              <a:t>: </a:t>
            </a:r>
            <a:r>
              <a:rPr lang="en-US" altLang="de-DE" b="1" dirty="0" err="1" smtClean="0"/>
              <a:t>jusqu’à</a:t>
            </a:r>
            <a:r>
              <a:rPr lang="en-US" altLang="de-DE" b="1" dirty="0" smtClean="0"/>
              <a:t> 1,90m </a:t>
            </a:r>
            <a:r>
              <a:rPr lang="en-US" altLang="de-DE" b="1" dirty="0" err="1" smtClean="0"/>
              <a:t>en</a:t>
            </a:r>
            <a:r>
              <a:rPr lang="en-US" altLang="de-DE" b="1" dirty="0" smtClean="0"/>
              <a:t> 35s!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5" y="1484313"/>
            <a:ext cx="8929688" cy="4968875"/>
          </a:xfrm>
        </p:spPr>
        <p:txBody>
          <a:bodyPr/>
          <a:lstStyle/>
          <a:p>
            <a:pPr marL="631825" lvl="1" indent="-174625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Temps de </a:t>
            </a:r>
            <a:r>
              <a:rPr lang="en-US" sz="1400" dirty="0" err="1" smtClean="0">
                <a:solidFill>
                  <a:schemeClr val="tx1">
                    <a:lumMod val="50000"/>
                  </a:schemeClr>
                </a:solidFill>
              </a:rPr>
              <a:t>levée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: 35s pour les </a:t>
            </a:r>
            <a:r>
              <a:rPr lang="en-US" sz="1400" dirty="0" err="1" smtClean="0">
                <a:solidFill>
                  <a:schemeClr val="tx1">
                    <a:lumMod val="50000"/>
                  </a:schemeClr>
                </a:solidFill>
              </a:rPr>
              <a:t>modèles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tx1">
                    <a:lumMod val="50000"/>
                  </a:schemeClr>
                </a:solidFill>
              </a:rPr>
              <a:t>Unilift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 3500 &amp; </a:t>
            </a:r>
            <a:r>
              <a:rPr lang="en-US" sz="1400" dirty="0" err="1" smtClean="0">
                <a:solidFill>
                  <a:schemeClr val="tx1">
                    <a:lumMod val="50000"/>
                  </a:schemeClr>
                </a:solidFill>
              </a:rPr>
              <a:t>Unilift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 5000</a:t>
            </a:r>
          </a:p>
          <a:p>
            <a:pPr marL="457200" lvl="1" indent="0">
              <a:buNone/>
              <a:defRPr/>
            </a:pPr>
            <a:endParaRPr lang="en-US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631825" lvl="1" indent="-174625">
              <a:buFont typeface="Arial" panose="020B0604020202020204" pitchFamily="34" charset="0"/>
              <a:buChar char="•"/>
              <a:defRPr/>
            </a:pPr>
            <a:r>
              <a:rPr lang="en-US" sz="1400" dirty="0" err="1" smtClean="0">
                <a:solidFill>
                  <a:schemeClr val="tx1">
                    <a:lumMod val="50000"/>
                  </a:schemeClr>
                </a:solidFill>
              </a:rPr>
              <a:t>Possibilité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tx1">
                    <a:lumMod val="50000"/>
                  </a:schemeClr>
                </a:solidFill>
              </a:rPr>
              <a:t>d’ajouter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 un </a:t>
            </a:r>
            <a:r>
              <a:rPr lang="en-US" sz="1400" dirty="0" err="1" smtClean="0">
                <a:solidFill>
                  <a:schemeClr val="tx1">
                    <a:lumMod val="50000"/>
                  </a:schemeClr>
                </a:solidFill>
              </a:rPr>
              <a:t>groupe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tx1">
                    <a:lumMod val="50000"/>
                  </a:schemeClr>
                </a:solidFill>
              </a:rPr>
              <a:t>hydraulique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 de </a:t>
            </a:r>
            <a:r>
              <a:rPr lang="en-US" sz="1400" dirty="0" err="1" smtClean="0">
                <a:solidFill>
                  <a:schemeClr val="tx1">
                    <a:lumMod val="50000"/>
                  </a:schemeClr>
                </a:solidFill>
              </a:rPr>
              <a:t>grande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 puissance pour </a:t>
            </a:r>
            <a:r>
              <a:rPr lang="en-US" sz="1400" dirty="0" err="1" smtClean="0">
                <a:solidFill>
                  <a:schemeClr val="tx1">
                    <a:lumMod val="50000"/>
                  </a:schemeClr>
                </a:solidFill>
              </a:rPr>
              <a:t>atteindre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 un temps de </a:t>
            </a:r>
            <a:r>
              <a:rPr lang="en-US" sz="1400" dirty="0" err="1" smtClean="0">
                <a:solidFill>
                  <a:schemeClr val="tx1">
                    <a:lumMod val="50000"/>
                  </a:schemeClr>
                </a:solidFill>
              </a:rPr>
              <a:t>levée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 de 15s</a:t>
            </a:r>
          </a:p>
          <a:p>
            <a:pPr marL="174625" indent="-174625"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	La solution </a:t>
            </a:r>
            <a:r>
              <a:rPr lang="en-US" sz="1400" b="1" dirty="0" err="1" smtClean="0">
                <a:solidFill>
                  <a:schemeClr val="accent6">
                    <a:lumMod val="75000"/>
                  </a:schemeClr>
                </a:solidFill>
              </a:rPr>
              <a:t>parfaite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 pour augmenter la </a:t>
            </a:r>
            <a:r>
              <a:rPr lang="en-US" sz="1400" b="1" dirty="0" err="1" smtClean="0">
                <a:solidFill>
                  <a:schemeClr val="accent6">
                    <a:lumMod val="75000"/>
                  </a:schemeClr>
                </a:solidFill>
              </a:rPr>
              <a:t>productivité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1400" b="1" dirty="0" err="1" smtClean="0">
                <a:solidFill>
                  <a:schemeClr val="accent6">
                    <a:lumMod val="75000"/>
                  </a:schemeClr>
                </a:solidFill>
              </a:rPr>
              <a:t>l’atelier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</a:p>
          <a:p>
            <a:pPr marL="0" indent="0">
              <a:buFont typeface="Arial" charset="0"/>
              <a:buNone/>
              <a:defRPr/>
            </a:pPr>
            <a:endParaRPr lang="en-US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Pfeil nach rechts 1"/>
          <p:cNvSpPr/>
          <p:nvPr/>
        </p:nvSpPr>
        <p:spPr>
          <a:xfrm>
            <a:off x="144463" y="2722562"/>
            <a:ext cx="647700" cy="36036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221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108" y="3212976"/>
            <a:ext cx="4332288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Sécurité</a:t>
            </a:r>
            <a:r>
              <a:rPr lang="en-US" b="1" dirty="0" smtClean="0"/>
              <a:t> et </a:t>
            </a:r>
            <a:r>
              <a:rPr lang="en-US" b="1" dirty="0" err="1" smtClean="0"/>
              <a:t>synchronisation</a:t>
            </a:r>
            <a:endParaRPr lang="en-US" b="1" dirty="0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870" y="1412776"/>
            <a:ext cx="5894282" cy="4968875"/>
          </a:xfrm>
        </p:spPr>
        <p:txBody>
          <a:bodyPr>
            <a:normAutofit/>
          </a:bodyPr>
          <a:lstStyle/>
          <a:p>
            <a:pPr marL="457200" lvl="1" indent="0">
              <a:buFont typeface="Arial" charset="0"/>
              <a:buNone/>
              <a:defRPr/>
            </a:pPr>
            <a:r>
              <a:rPr lang="fr-FR" sz="1400" b="1" dirty="0" smtClean="0">
                <a:solidFill>
                  <a:schemeClr val="accent1"/>
                </a:solidFill>
              </a:rPr>
              <a:t>Technologie</a:t>
            </a:r>
            <a:r>
              <a:rPr lang="en-US" sz="1400" b="1" dirty="0" smtClean="0">
                <a:solidFill>
                  <a:schemeClr val="accent1"/>
                </a:solidFill>
              </a:rPr>
              <a:t> NT</a:t>
            </a:r>
            <a:endParaRPr lang="en-US" sz="14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631825" lvl="1" indent="-174625">
              <a:defRPr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2 circuits </a:t>
            </a:r>
            <a:r>
              <a:rPr lang="en-US" sz="1400" dirty="0" err="1" smtClean="0">
                <a:solidFill>
                  <a:schemeClr val="tx1">
                    <a:lumMod val="50000"/>
                  </a:schemeClr>
                </a:solidFill>
              </a:rPr>
              <a:t>hydrauliques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tx1">
                    <a:lumMod val="50000"/>
                  </a:schemeClr>
                </a:solidFill>
              </a:rPr>
              <a:t>indépendants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tx1">
                    <a:lumMod val="50000"/>
                  </a:schemeClr>
                </a:solidFill>
              </a:rPr>
              <a:t>assurent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tx1">
                    <a:lumMod val="50000"/>
                  </a:schemeClr>
                </a:solidFill>
              </a:rPr>
              <a:t>une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tx1">
                    <a:lumMod val="50000"/>
                  </a:schemeClr>
                </a:solidFill>
              </a:rPr>
              <a:t>parfaite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sz="1400" dirty="0" smtClean="0">
                <a:solidFill>
                  <a:schemeClr val="tx1">
                    <a:lumMod val="50000"/>
                  </a:schemeClr>
                </a:solidFill>
              </a:rPr>
              <a:t>sécurité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 et le </a:t>
            </a:r>
            <a:r>
              <a:rPr lang="en-US" sz="1400" dirty="0" err="1" smtClean="0">
                <a:solidFill>
                  <a:schemeClr val="tx1">
                    <a:lumMod val="50000"/>
                  </a:schemeClr>
                </a:solidFill>
              </a:rPr>
              <a:t>synchronisme</a:t>
            </a:r>
            <a:endParaRPr lang="en-US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631825" lvl="1" indent="-174625">
              <a:defRPr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La </a:t>
            </a:r>
            <a:r>
              <a:rPr lang="en-US" sz="1400" dirty="0" err="1" smtClean="0">
                <a:solidFill>
                  <a:schemeClr val="tx1">
                    <a:lumMod val="50000"/>
                  </a:schemeClr>
                </a:solidFill>
              </a:rPr>
              <a:t>sécurité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 et le </a:t>
            </a:r>
            <a:r>
              <a:rPr lang="en-US" sz="1400" dirty="0" err="1" smtClean="0">
                <a:solidFill>
                  <a:schemeClr val="tx1">
                    <a:lumMod val="50000"/>
                  </a:schemeClr>
                </a:solidFill>
              </a:rPr>
              <a:t>synchronisme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tx1">
                    <a:lumMod val="50000"/>
                  </a:schemeClr>
                </a:solidFill>
              </a:rPr>
              <a:t>sont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tx1">
                    <a:lumMod val="50000"/>
                  </a:schemeClr>
                </a:solidFill>
              </a:rPr>
              <a:t>garantis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 à </a:t>
            </a:r>
            <a:r>
              <a:rPr lang="en-US" sz="1400" dirty="0" err="1" smtClean="0">
                <a:solidFill>
                  <a:schemeClr val="tx1">
                    <a:lumMod val="50000"/>
                  </a:schemeClr>
                </a:solidFill>
              </a:rPr>
              <a:t>chaque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 hauteur</a:t>
            </a:r>
          </a:p>
          <a:p>
            <a:pPr marL="0" indent="0">
              <a:buFont typeface="Arial" charset="0"/>
              <a:buNone/>
              <a:defRPr/>
            </a:pPr>
            <a:endParaRPr lang="en-US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1085850" lvl="2" indent="-285750">
              <a:buFontTx/>
              <a:buChar char="-"/>
              <a:defRPr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Pas de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crémaillère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sécurité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: pas de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besoin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remonter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400" dirty="0" smtClean="0">
                <a:solidFill>
                  <a:schemeClr val="accent6">
                    <a:lumMod val="75000"/>
                  </a:schemeClr>
                </a:solidFill>
              </a:rPr>
              <a:t>pour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descendre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sauf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pont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AMS)</a:t>
            </a:r>
          </a:p>
          <a:p>
            <a:pPr marL="1085850" lvl="2" indent="-285750">
              <a:buFontTx/>
              <a:buChar char="-"/>
              <a:defRPr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Pas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besoin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prévoir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une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arrivée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d’air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pPr marL="1085850" lvl="2" indent="-285750">
              <a:buFontTx/>
              <a:buChar char="-"/>
              <a:defRPr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Pas de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capteurs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pPr marL="1085850" lvl="2" indent="-285750">
              <a:buFontTx/>
              <a:buChar char="-"/>
              <a:defRPr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Facile de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descendre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en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cas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coupure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d’électricité</a:t>
            </a:r>
            <a:endParaRPr lang="en-US" sz="1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1085850" lvl="2" indent="-285750">
              <a:buFontTx/>
              <a:buChar char="-"/>
              <a:defRPr/>
            </a:pP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Très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précis: solution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parfaite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pour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retirer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un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moteur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ou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une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boîte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vitesse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avec un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vérin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defRPr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3690" y="1412776"/>
            <a:ext cx="2988072" cy="2747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feil nach rechts 7"/>
          <p:cNvSpPr/>
          <p:nvPr/>
        </p:nvSpPr>
        <p:spPr>
          <a:xfrm>
            <a:off x="107504" y="3609181"/>
            <a:ext cx="648072" cy="36004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30" y="4358499"/>
            <a:ext cx="1728192" cy="230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27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b="1" dirty="0" err="1" smtClean="0"/>
              <a:t>Une</a:t>
            </a:r>
            <a:r>
              <a:rPr lang="en-US" altLang="de-DE" b="1" dirty="0" smtClean="0"/>
              <a:t> alternative aux </a:t>
            </a:r>
            <a:r>
              <a:rPr lang="en-US" altLang="de-DE" b="1" dirty="0" err="1" smtClean="0"/>
              <a:t>ponts</a:t>
            </a:r>
            <a:r>
              <a:rPr lang="en-US" altLang="de-DE" b="1" dirty="0" smtClean="0"/>
              <a:t> à </a:t>
            </a:r>
            <a:r>
              <a:rPr lang="en-US" altLang="de-DE" b="1" dirty="0" err="1" smtClean="0"/>
              <a:t>vérins</a:t>
            </a:r>
            <a:r>
              <a:rPr lang="en-US" altLang="de-DE" b="1" dirty="0" smtClean="0"/>
              <a:t>!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5" y="1484313"/>
            <a:ext cx="8929688" cy="49688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de-DE" sz="1400" dirty="0" smtClean="0">
                <a:solidFill>
                  <a:schemeClr val="accent3">
                    <a:lumMod val="10000"/>
                  </a:schemeClr>
                </a:solidFill>
              </a:rPr>
              <a:t>Construction </a:t>
            </a:r>
            <a:r>
              <a:rPr lang="en-US" altLang="de-DE" sz="1400" dirty="0" err="1" smtClean="0">
                <a:solidFill>
                  <a:schemeClr val="accent3">
                    <a:lumMod val="10000"/>
                  </a:schemeClr>
                </a:solidFill>
              </a:rPr>
              <a:t>basse</a:t>
            </a:r>
            <a:r>
              <a:rPr lang="en-US" altLang="de-DE" sz="1400" dirty="0" smtClean="0">
                <a:solidFill>
                  <a:schemeClr val="accent3">
                    <a:lumMod val="10000"/>
                  </a:schemeClr>
                </a:solidFill>
              </a:rPr>
              <a:t>: </a:t>
            </a:r>
            <a:r>
              <a:rPr lang="en-US" altLang="de-DE" sz="1400" dirty="0" err="1" smtClean="0">
                <a:solidFill>
                  <a:schemeClr val="accent3">
                    <a:lumMod val="10000"/>
                  </a:schemeClr>
                </a:solidFill>
              </a:rPr>
              <a:t>idéal</a:t>
            </a:r>
            <a:r>
              <a:rPr lang="en-US" altLang="de-DE" sz="1400" dirty="0" smtClean="0">
                <a:solidFill>
                  <a:schemeClr val="accent3">
                    <a:lumMod val="10000"/>
                  </a:schemeClr>
                </a:solidFill>
              </a:rPr>
              <a:t> pour VL </a:t>
            </a:r>
            <a:r>
              <a:rPr lang="en-US" altLang="de-DE" sz="1400" dirty="0" err="1" smtClean="0">
                <a:solidFill>
                  <a:schemeClr val="accent3">
                    <a:lumMod val="10000"/>
                  </a:schemeClr>
                </a:solidFill>
              </a:rPr>
              <a:t>rabaissés</a:t>
            </a:r>
            <a:r>
              <a:rPr lang="en-US" altLang="de-DE" sz="1400" dirty="0" smtClean="0">
                <a:solidFill>
                  <a:schemeClr val="accent3">
                    <a:lumMod val="10000"/>
                  </a:schemeClr>
                </a:solidFill>
              </a:rPr>
              <a:t>. 265mm pour la version PLUS AMS avec </a:t>
            </a:r>
            <a:r>
              <a:rPr lang="en-US" altLang="de-DE" sz="1400" dirty="0" err="1" smtClean="0">
                <a:solidFill>
                  <a:schemeClr val="accent3">
                    <a:lumMod val="10000"/>
                  </a:schemeClr>
                </a:solidFill>
              </a:rPr>
              <a:t>levage</a:t>
            </a:r>
            <a:r>
              <a:rPr lang="en-US" altLang="de-DE" sz="14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en-US" altLang="de-DE" sz="1400" dirty="0" err="1" smtClean="0">
                <a:solidFill>
                  <a:schemeClr val="accent3">
                    <a:lumMod val="10000"/>
                  </a:schemeClr>
                </a:solidFill>
              </a:rPr>
              <a:t>auxilière</a:t>
            </a:r>
            <a:r>
              <a:rPr lang="en-US" altLang="de-DE" sz="1400" dirty="0" smtClean="0">
                <a:solidFill>
                  <a:schemeClr val="accent3">
                    <a:lumMod val="10000"/>
                  </a:schemeClr>
                </a:solidFill>
              </a:rPr>
              <a:t> et kit </a:t>
            </a:r>
            <a:r>
              <a:rPr lang="en-US" altLang="de-DE" sz="1400" dirty="0" err="1" smtClean="0">
                <a:solidFill>
                  <a:schemeClr val="accent3">
                    <a:lumMod val="10000"/>
                  </a:schemeClr>
                </a:solidFill>
              </a:rPr>
              <a:t>géometrie</a:t>
            </a:r>
            <a:r>
              <a:rPr lang="en-US" altLang="de-DE" sz="1400" dirty="0" smtClean="0">
                <a:solidFill>
                  <a:schemeClr val="accent3">
                    <a:lumMod val="10000"/>
                  </a:schemeClr>
                </a:solidFill>
              </a:rPr>
              <a:t>.</a:t>
            </a:r>
            <a:endParaRPr lang="de-DE" altLang="de-DE" sz="1400" dirty="0">
              <a:solidFill>
                <a:schemeClr val="accent3">
                  <a:lumMod val="1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endParaRPr lang="en-US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Il </a:t>
            </a:r>
            <a:r>
              <a:rPr lang="en-US" sz="1400" b="1" dirty="0" err="1">
                <a:solidFill>
                  <a:schemeClr val="accent6">
                    <a:lumMod val="75000"/>
                  </a:schemeClr>
                </a:solidFill>
              </a:rPr>
              <a:t>n’est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 pas </a:t>
            </a:r>
            <a:r>
              <a:rPr lang="en-US" sz="1400" b="1" dirty="0" err="1">
                <a:solidFill>
                  <a:schemeClr val="accent6">
                    <a:lumMod val="75000"/>
                  </a:schemeClr>
                </a:solidFill>
              </a:rPr>
              <a:t>nécessaire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1400" b="1" dirty="0" err="1">
                <a:solidFill>
                  <a:schemeClr val="accent6">
                    <a:lumMod val="75000"/>
                  </a:schemeClr>
                </a:solidFill>
              </a:rPr>
              <a:t>prévoir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 du genie-civil!</a:t>
            </a:r>
          </a:p>
          <a:p>
            <a:pPr marL="914400" lvl="2" indent="0">
              <a:buFont typeface="Arial" panose="020B0604020202020204" pitchFamily="34" charset="0"/>
              <a:buNone/>
              <a:defRPr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Pfeil nach rechts 1"/>
          <p:cNvSpPr/>
          <p:nvPr/>
        </p:nvSpPr>
        <p:spPr>
          <a:xfrm>
            <a:off x="251520" y="2205038"/>
            <a:ext cx="647700" cy="36036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293" name="Grafi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835275"/>
            <a:ext cx="4619625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2843213"/>
            <a:ext cx="4108450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b="1" dirty="0" err="1" smtClean="0"/>
              <a:t>Peu</a:t>
            </a:r>
            <a:r>
              <a:rPr lang="en-US" altLang="de-DE" b="1" dirty="0" smtClean="0"/>
              <a:t> de maintenance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5" y="1484313"/>
            <a:ext cx="5832475" cy="396081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fr-FR" altLang="de-DE" sz="1400" dirty="0" smtClean="0">
                <a:solidFill>
                  <a:schemeClr val="accent3">
                    <a:lumMod val="10000"/>
                  </a:schemeClr>
                </a:solidFill>
              </a:rPr>
              <a:t>Les ciseaux glissent sur des bloc coulissants au lieu de roulettes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fr-FR" altLang="de-DE" sz="1400" dirty="0" smtClean="0">
                <a:solidFill>
                  <a:schemeClr val="accent3">
                    <a:lumMod val="10000"/>
                  </a:schemeClr>
                </a:solidFill>
              </a:rPr>
              <a:t>Peinture résine époxy cuite au four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fr-FR" altLang="de-DE" sz="1400" dirty="0" smtClean="0">
                <a:solidFill>
                  <a:schemeClr val="accent3">
                    <a:lumMod val="10000"/>
                  </a:schemeClr>
                </a:solidFill>
              </a:rPr>
              <a:t>Axes et vérins chromés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fr-FR" altLang="de-DE" sz="1400" dirty="0" smtClean="0">
                <a:solidFill>
                  <a:schemeClr val="accent3">
                    <a:lumMod val="10000"/>
                  </a:schemeClr>
                </a:solidFill>
              </a:rPr>
              <a:t>Cadre des plaques à débattement galvanisé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fr-FR" sz="1400" dirty="0" smtClean="0">
                <a:solidFill>
                  <a:schemeClr val="bg2">
                    <a:lumMod val="10000"/>
                  </a:schemeClr>
                </a:solidFill>
              </a:rPr>
              <a:t>Bagues et graisseurs</a:t>
            </a:r>
            <a:endParaRPr lang="fr-FR" altLang="de-DE" sz="1400" dirty="0" smtClean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fr-FR" altLang="de-DE" sz="1400" dirty="0" smtClean="0">
                <a:solidFill>
                  <a:schemeClr val="accent3">
                    <a:lumMod val="10000"/>
                  </a:schemeClr>
                </a:solidFill>
              </a:rPr>
              <a:t>Groupe hydraulique immergé dans l‘huile et protégé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fr-FR" altLang="de-DE" sz="1400" dirty="0" smtClean="0">
                <a:solidFill>
                  <a:schemeClr val="accent3">
                    <a:lumMod val="10000"/>
                  </a:schemeClr>
                </a:solidFill>
              </a:rPr>
              <a:t>Pas de capteur ou de pièce électronique sur le pont</a:t>
            </a:r>
          </a:p>
          <a:p>
            <a:pPr marL="914400" lvl="2" indent="0">
              <a:buFont typeface="Arial" panose="020B0604020202020204" pitchFamily="34" charset="0"/>
              <a:buNone/>
              <a:defRPr/>
            </a:pPr>
            <a:endParaRPr lang="en-US" sz="1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914400" lvl="2" indent="0">
              <a:buFont typeface="Arial" panose="020B0604020202020204" pitchFamily="34" charset="0"/>
              <a:buNone/>
              <a:defRPr/>
            </a:pPr>
            <a:r>
              <a:rPr lang="en-US" sz="1400" b="1" dirty="0" err="1" smtClean="0">
                <a:solidFill>
                  <a:schemeClr val="accent6">
                    <a:lumMod val="75000"/>
                  </a:schemeClr>
                </a:solidFill>
              </a:rPr>
              <a:t>Peu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 de maintenance </a:t>
            </a:r>
            <a:r>
              <a:rPr lang="en-US" sz="1400" b="1" dirty="0" err="1" smtClean="0">
                <a:solidFill>
                  <a:schemeClr val="accent6">
                    <a:lumMod val="75000"/>
                  </a:schemeClr>
                </a:solidFill>
              </a:rPr>
              <a:t>sur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 le </a:t>
            </a:r>
            <a:r>
              <a:rPr lang="en-US" sz="1400" b="1" dirty="0" err="1" smtClean="0">
                <a:solidFill>
                  <a:schemeClr val="accent6">
                    <a:lumMod val="75000"/>
                  </a:schemeClr>
                </a:solidFill>
              </a:rPr>
              <a:t>pont</a:t>
            </a:r>
            <a:endParaRPr 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Pfeil nach rechts 7"/>
          <p:cNvSpPr/>
          <p:nvPr/>
        </p:nvSpPr>
        <p:spPr>
          <a:xfrm>
            <a:off x="144463" y="3933056"/>
            <a:ext cx="647700" cy="36036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341" name="Bild 16" descr="NT Gleitla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0" r="2962"/>
          <a:stretch>
            <a:fillRect/>
          </a:stretch>
        </p:blipFill>
        <p:spPr bwMode="auto">
          <a:xfrm>
            <a:off x="468313" y="4833938"/>
            <a:ext cx="1970087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Image 1342" descr="Détail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51363"/>
            <a:ext cx="270033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Image 1333" descr="Détail Véri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4" r="15253"/>
          <a:stretch>
            <a:fillRect/>
          </a:stretch>
        </p:blipFill>
        <p:spPr bwMode="auto">
          <a:xfrm>
            <a:off x="4211960" y="4516437"/>
            <a:ext cx="109537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9"/>
          <a:stretch>
            <a:fillRect/>
          </a:stretch>
        </p:blipFill>
        <p:spPr bwMode="auto">
          <a:xfrm>
            <a:off x="6032500" y="1557338"/>
            <a:ext cx="2932113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b="1" dirty="0" smtClean="0"/>
              <a:t>Pont special pour la </a:t>
            </a:r>
            <a:r>
              <a:rPr lang="en-US" altLang="de-DE" b="1" dirty="0" err="1" smtClean="0"/>
              <a:t>géométrie</a:t>
            </a:r>
            <a:endParaRPr lang="en-US" altLang="de-DE" b="1" dirty="0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5" y="1484313"/>
            <a:ext cx="8929688" cy="49688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fr-FR" altLang="de-DE" sz="1400" dirty="0" smtClean="0">
                <a:solidFill>
                  <a:schemeClr val="accent3">
                    <a:lumMod val="10000"/>
                  </a:schemeClr>
                </a:solidFill>
              </a:rPr>
              <a:t>L‘</a:t>
            </a:r>
            <a:r>
              <a:rPr lang="fr-FR" altLang="de-DE" sz="1400" dirty="0" err="1" smtClean="0">
                <a:solidFill>
                  <a:schemeClr val="accent3">
                    <a:lumMod val="10000"/>
                  </a:schemeClr>
                </a:solidFill>
              </a:rPr>
              <a:t>Unilift</a:t>
            </a:r>
            <a:r>
              <a:rPr lang="fr-FR" altLang="de-DE" sz="14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fr-FR" altLang="de-DE" sz="1400" dirty="0" smtClean="0">
                <a:solidFill>
                  <a:schemeClr val="accent3">
                    <a:lumMod val="10000"/>
                  </a:schemeClr>
                </a:solidFill>
              </a:rPr>
              <a:t>AMS </a:t>
            </a:r>
            <a:r>
              <a:rPr lang="fr-FR" altLang="de-DE" sz="1400" dirty="0" smtClean="0">
                <a:solidFill>
                  <a:schemeClr val="accent3">
                    <a:lumMod val="10000"/>
                  </a:schemeClr>
                </a:solidFill>
              </a:rPr>
              <a:t>est équipé d‘une crémaillère pneumatique permettant de réaliser une géométrie précise.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de-DE" altLang="de-DE" sz="1400" dirty="0">
              <a:solidFill>
                <a:schemeClr val="accent3">
                  <a:lumMod val="10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La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solution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idéale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pour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 la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géometrie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  <a:endParaRPr lang="de-DE" altLang="de-DE" sz="1400" dirty="0" smtClean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de-DE" sz="1400" dirty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de-DE" sz="1400" dirty="0" smtClean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de-DE" sz="1400" dirty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de-DE" sz="1400" dirty="0" smtClean="0">
              <a:solidFill>
                <a:schemeClr val="accent3">
                  <a:lumMod val="10000"/>
                </a:schemeClr>
              </a:solidFill>
            </a:endParaRPr>
          </a:p>
          <a:p>
            <a:pPr marL="914400" lvl="2" indent="0">
              <a:buFont typeface="Arial" panose="020B0604020202020204" pitchFamily="34" charset="0"/>
              <a:buNone/>
              <a:defRPr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Pfeil nach rechts 9"/>
          <p:cNvSpPr/>
          <p:nvPr/>
        </p:nvSpPr>
        <p:spPr>
          <a:xfrm>
            <a:off x="144463" y="2205038"/>
            <a:ext cx="647700" cy="36036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389" name="Image 1339" descr="Crémaillèr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6" r="28822" b="10538"/>
          <a:stretch>
            <a:fillRect/>
          </a:stretch>
        </p:blipFill>
        <p:spPr bwMode="auto">
          <a:xfrm>
            <a:off x="3563938" y="2719388"/>
            <a:ext cx="1997075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2719388"/>
            <a:ext cx="2586037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2719388"/>
            <a:ext cx="2601913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dirty="0" err="1" smtClean="0"/>
              <a:t>Caracteristiques</a:t>
            </a:r>
            <a:r>
              <a:rPr lang="de-DE" altLang="de-DE" b="1" dirty="0" smtClean="0"/>
              <a:t> </a:t>
            </a:r>
            <a:r>
              <a:rPr lang="de-DE" altLang="de-DE" b="1" dirty="0" err="1" smtClean="0"/>
              <a:t>techniques</a:t>
            </a:r>
            <a:endParaRPr lang="de-DE" altLang="de-DE" b="1" dirty="0" smtClean="0"/>
          </a:p>
        </p:txBody>
      </p:sp>
      <p:grpSp>
        <p:nvGrpSpPr>
          <p:cNvPr id="18435" name="Gruppieren 2"/>
          <p:cNvGrpSpPr>
            <a:grpSpLocks/>
          </p:cNvGrpSpPr>
          <p:nvPr/>
        </p:nvGrpSpPr>
        <p:grpSpPr bwMode="auto">
          <a:xfrm>
            <a:off x="1908175" y="1411288"/>
            <a:ext cx="5237163" cy="5257800"/>
            <a:chOff x="827585" y="1340768"/>
            <a:chExt cx="5238135" cy="5257801"/>
          </a:xfrm>
        </p:grpSpPr>
        <p:pic>
          <p:nvPicPr>
            <p:cNvPr id="18436" name="Grafi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823"/>
            <a:stretch>
              <a:fillRect/>
            </a:stretch>
          </p:blipFill>
          <p:spPr bwMode="auto">
            <a:xfrm>
              <a:off x="827585" y="1340768"/>
              <a:ext cx="2808312" cy="5257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7" name="Grafik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54"/>
            <a:stretch>
              <a:fillRect/>
            </a:stretch>
          </p:blipFill>
          <p:spPr bwMode="auto">
            <a:xfrm>
              <a:off x="3635897" y="1340768"/>
              <a:ext cx="2429823" cy="5257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 txBox="1">
            <a:spLocks/>
          </p:cNvSpPr>
          <p:nvPr/>
        </p:nvSpPr>
        <p:spPr bwMode="white">
          <a:xfrm>
            <a:off x="468313" y="765175"/>
            <a:ext cx="59150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>
                <a:srgbClr val="BFBFBF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800100" indent="-3429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>
                <a:srgbClr val="BFBFBF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>
                <a:srgbClr val="BFBFBF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800" b="1" dirty="0" smtClean="0">
                <a:solidFill>
                  <a:srgbClr val="F2F2F2"/>
                </a:solidFill>
              </a:rPr>
              <a:t>Fiche </a:t>
            </a:r>
            <a:r>
              <a:rPr lang="de-DE" altLang="de-DE" sz="1800" b="1" dirty="0" err="1" smtClean="0">
                <a:solidFill>
                  <a:srgbClr val="F2F2F2"/>
                </a:solidFill>
              </a:rPr>
              <a:t>technique</a:t>
            </a:r>
            <a:r>
              <a:rPr lang="de-DE" altLang="de-DE" sz="1800" b="1" dirty="0" smtClean="0">
                <a:solidFill>
                  <a:srgbClr val="F2F2F2"/>
                </a:solidFill>
              </a:rPr>
              <a:t> </a:t>
            </a:r>
            <a:r>
              <a:rPr lang="de-DE" altLang="de-DE" sz="1800" b="1" dirty="0" err="1" smtClean="0">
                <a:solidFill>
                  <a:srgbClr val="F2F2F2"/>
                </a:solidFill>
              </a:rPr>
              <a:t>Unilift</a:t>
            </a:r>
            <a:r>
              <a:rPr lang="de-DE" altLang="de-DE" sz="1800" b="1" dirty="0" smtClean="0">
                <a:solidFill>
                  <a:srgbClr val="F2F2F2"/>
                </a:solidFill>
              </a:rPr>
              <a:t> </a:t>
            </a:r>
            <a:r>
              <a:rPr lang="de-DE" altLang="de-DE" sz="1800" b="1" dirty="0">
                <a:solidFill>
                  <a:srgbClr val="F2F2F2"/>
                </a:solidFill>
              </a:rPr>
              <a:t>3500 NT</a:t>
            </a:r>
          </a:p>
        </p:txBody>
      </p:sp>
      <p:pic>
        <p:nvPicPr>
          <p:cNvPr id="19459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1212" r="943" b="1337"/>
          <a:stretch>
            <a:fillRect/>
          </a:stretch>
        </p:blipFill>
        <p:spPr bwMode="auto">
          <a:xfrm>
            <a:off x="900113" y="1412875"/>
            <a:ext cx="74168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USSBAUM">
  <a:themeElements>
    <a:clrScheme name="NUSSBAUM">
      <a:dk1>
        <a:srgbClr val="7F7F7F"/>
      </a:dk1>
      <a:lt1>
        <a:sysClr val="window" lastClr="FFFFFF"/>
      </a:lt1>
      <a:dk2>
        <a:srgbClr val="7F7F7F"/>
      </a:dk2>
      <a:lt2>
        <a:srgbClr val="EEECE1"/>
      </a:lt2>
      <a:accent1>
        <a:srgbClr val="005F9E"/>
      </a:accent1>
      <a:accent2>
        <a:srgbClr val="FFC000"/>
      </a:accent2>
      <a:accent3>
        <a:srgbClr val="D8D8D8"/>
      </a:accent3>
      <a:accent4>
        <a:srgbClr val="F79646"/>
      </a:accent4>
      <a:accent5>
        <a:srgbClr val="1F497D"/>
      </a:accent5>
      <a:accent6>
        <a:srgbClr val="F79646"/>
      </a:accent6>
      <a:hlink>
        <a:srgbClr val="005F9E"/>
      </a:hlink>
      <a:folHlink>
        <a:srgbClr val="F79646"/>
      </a:folHlink>
    </a:clrScheme>
    <a:fontScheme name="NUSSBAUM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824</Words>
  <Application>Microsoft Office PowerPoint</Application>
  <PresentationFormat>Bildschirmpräsentation (4:3)</PresentationFormat>
  <Paragraphs>161</Paragraphs>
  <Slides>16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Verdana</vt:lpstr>
      <vt:lpstr>NUSSBAUM</vt:lpstr>
      <vt:lpstr>UNI LIFT NT – 3.2t, 3.5t, 5t</vt:lpstr>
      <vt:lpstr>Les avantages</vt:lpstr>
      <vt:lpstr>Grande vitesse: jusqu’à 1,90m en 35s!</vt:lpstr>
      <vt:lpstr>Sécurité et synchronisation</vt:lpstr>
      <vt:lpstr>Une alternative aux ponts à vérins!</vt:lpstr>
      <vt:lpstr>Peu de maintenance</vt:lpstr>
      <vt:lpstr>Pont special pour la géométrie</vt:lpstr>
      <vt:lpstr>Caracteristiques techniques</vt:lpstr>
      <vt:lpstr>PowerPoint-Präsentation</vt:lpstr>
      <vt:lpstr>PowerPoint-Präsentation</vt:lpstr>
      <vt:lpstr>L‘homologation par des groupes de CT</vt:lpstr>
      <vt:lpstr>UNI LIFT 6000 &amp; 8000</vt:lpstr>
      <vt:lpstr>Les accessoires</vt:lpstr>
      <vt:lpstr>Experience et qualité</vt:lpstr>
      <vt:lpstr>Formation technique</vt:lpstr>
      <vt:lpstr>Made in Germany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Kunze</dc:creator>
  <cp:lastModifiedBy>gyou</cp:lastModifiedBy>
  <cp:revision>196</cp:revision>
  <dcterms:created xsi:type="dcterms:W3CDTF">2011-05-30T05:02:48Z</dcterms:created>
  <dcterms:modified xsi:type="dcterms:W3CDTF">2015-03-06T15:31:56Z</dcterms:modified>
</cp:coreProperties>
</file>