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0"/>
  </p:notesMasterIdLst>
  <p:handoutMasterIdLst>
    <p:handoutMasterId r:id="rId21"/>
  </p:handoutMasterIdLst>
  <p:sldIdLst>
    <p:sldId id="346" r:id="rId2"/>
    <p:sldId id="347" r:id="rId3"/>
    <p:sldId id="385" r:id="rId4"/>
    <p:sldId id="354" r:id="rId5"/>
    <p:sldId id="376" r:id="rId6"/>
    <p:sldId id="383" r:id="rId7"/>
    <p:sldId id="355" r:id="rId8"/>
    <p:sldId id="356" r:id="rId9"/>
    <p:sldId id="357" r:id="rId10"/>
    <p:sldId id="382" r:id="rId11"/>
    <p:sldId id="377" r:id="rId12"/>
    <p:sldId id="378" r:id="rId13"/>
    <p:sldId id="388" r:id="rId14"/>
    <p:sldId id="381" r:id="rId15"/>
    <p:sldId id="389" r:id="rId16"/>
    <p:sldId id="390" r:id="rId17"/>
    <p:sldId id="386" r:id="rId18"/>
    <p:sldId id="387" r:id="rId19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4" autoAdjust="0"/>
    <p:restoredTop sz="94444" autoAdjust="0"/>
  </p:normalViewPr>
  <p:slideViewPr>
    <p:cSldViewPr>
      <p:cViewPr varScale="1">
        <p:scale>
          <a:sx n="82" d="100"/>
          <a:sy n="82" d="100"/>
        </p:scale>
        <p:origin x="77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notesViewPr>
    <p:cSldViewPr>
      <p:cViewPr varScale="1">
        <p:scale>
          <a:sx n="48" d="100"/>
          <a:sy n="48" d="100"/>
        </p:scale>
        <p:origin x="-3012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4.xml"/><Relationship Id="rId7" Type="http://schemas.openxmlformats.org/officeDocument/2006/relationships/slide" Target="slides/slide11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5.xml"/><Relationship Id="rId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Juni 2011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6EF744-EE9E-4C0F-8EA5-AC9528C7F0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84867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de-DE"/>
              <a:t>Juni 2011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E06F2E-D17C-4CC3-B106-F0043DB1C3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65812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26628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dirty="0" smtClean="0"/>
              <a:t>Juni 2011</a:t>
            </a:r>
          </a:p>
        </p:txBody>
      </p:sp>
      <p:sp>
        <p:nvSpPr>
          <p:cNvPr id="26629" name="Fußzeilenplatzhalt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dirty="0" smtClean="0"/>
              <a:t>JUMBO LIFT NT - Die Entwicklung geht weiter!</a:t>
            </a:r>
          </a:p>
        </p:txBody>
      </p:sp>
      <p:sp>
        <p:nvSpPr>
          <p:cNvPr id="26630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665827-A286-4134-98A9-7EC4633A902E}" type="slidenum">
              <a:rPr lang="de-DE"/>
              <a:pPr eaLnBrk="1" hangingPunct="1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48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Juni 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POWER LIFT HL 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06F2E-D17C-4CC3-B106-F0043DB1C30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75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Kommando-Folge-System 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Hydraulikpumpe drückt das Öl in den Kommando-Zylinder</a:t>
            </a:r>
          </a:p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Der Kommando-Zylinder drückt das Öl in den Folge-Zylinder, damit ist ein perfekter Gleichlauf gewährleistet.</a:t>
            </a:r>
          </a:p>
          <a:p>
            <a:pPr>
              <a:buFont typeface="Arial" charset="0"/>
              <a:buNone/>
              <a:defRPr/>
            </a:pPr>
            <a:endParaRPr lang="de-DE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 Vorteile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Gleichlaufseile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Klinken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statische Verbindung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Senkt stromlos (halbierter Energiebedarf)</a:t>
            </a:r>
          </a:p>
          <a:p>
            <a:pPr>
              <a:defRPr/>
            </a:pPr>
            <a:endParaRPr lang="de-DE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108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Juni 2011</a:t>
            </a:r>
          </a:p>
        </p:txBody>
      </p:sp>
      <p:sp>
        <p:nvSpPr>
          <p:cNvPr id="47109" name="Fußzeilenplatzhalt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POWER LIFT HL NT</a:t>
            </a:r>
          </a:p>
        </p:txBody>
      </p:sp>
      <p:sp>
        <p:nvSpPr>
          <p:cNvPr id="47110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BF6E2-C408-41B0-88C1-90907E8D3F29}" type="slidenum">
              <a:rPr lang="de-DE" smtClean="0"/>
              <a:pPr/>
              <a:t>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1393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Kommando-Folge-System 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Hydraulikpumpe drückt das Öl in den Kommando-Zylinder</a:t>
            </a:r>
          </a:p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Der Kommando-Zylinder drückt das Öl in den Folge-Zylinder, damit ist ein perfekter Gleichlauf gewährleistet.</a:t>
            </a:r>
          </a:p>
          <a:p>
            <a:pPr>
              <a:buFont typeface="Arial" charset="0"/>
              <a:buNone/>
              <a:defRPr/>
            </a:pPr>
            <a:endParaRPr lang="de-DE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 Vorteile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Gleichlaufseile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Klinken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statische Verbindung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Senkt stromlos (halbierter Energiebedarf)</a:t>
            </a:r>
          </a:p>
          <a:p>
            <a:pPr>
              <a:defRPr/>
            </a:pPr>
            <a:endParaRPr lang="de-DE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108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Juni 2011</a:t>
            </a:r>
          </a:p>
        </p:txBody>
      </p:sp>
      <p:sp>
        <p:nvSpPr>
          <p:cNvPr id="47109" name="Fußzeilenplatzhalt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POWER LIFT HL NT</a:t>
            </a:r>
          </a:p>
        </p:txBody>
      </p:sp>
      <p:sp>
        <p:nvSpPr>
          <p:cNvPr id="47110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BF6E2-C408-41B0-88C1-90907E8D3F29}" type="slidenum">
              <a:rPr lang="de-DE" smtClean="0"/>
              <a:pPr/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3469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Kommando-Folge-System 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Hydraulikpumpe drückt das Öl in den Kommando-Zylinder</a:t>
            </a:r>
          </a:p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Der Kommando-Zylinder drückt das Öl in den Folge-Zylinder, damit ist ein perfekter Gleichlauf gewährleistet.</a:t>
            </a:r>
          </a:p>
          <a:p>
            <a:pPr>
              <a:buFont typeface="Arial" charset="0"/>
              <a:buNone/>
              <a:defRPr/>
            </a:pPr>
            <a:endParaRPr lang="de-DE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 Vorteile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Gleichlaufseile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Klinken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statische Verbindung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Senkt stromlos (halbierter Energiebedarf)</a:t>
            </a:r>
          </a:p>
          <a:p>
            <a:pPr>
              <a:defRPr/>
            </a:pPr>
            <a:endParaRPr lang="de-DE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108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Juni 2011</a:t>
            </a:r>
          </a:p>
        </p:txBody>
      </p:sp>
      <p:sp>
        <p:nvSpPr>
          <p:cNvPr id="47109" name="Fußzeilenplatzhalt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POWER LIFT HL NT</a:t>
            </a:r>
          </a:p>
        </p:txBody>
      </p:sp>
      <p:sp>
        <p:nvSpPr>
          <p:cNvPr id="47110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BF6E2-C408-41B0-88C1-90907E8D3F29}" type="slidenum">
              <a:rPr lang="de-DE" smtClean="0"/>
              <a:pPr/>
              <a:t>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0443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Kommando-Folge-System 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Hydraulikpumpe drückt das Öl in den Kommando-Zylinder</a:t>
            </a:r>
          </a:p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Der Kommando-Zylinder drückt das Öl in den Folge-Zylinder, damit ist ein perfekter Gleichlauf gewährleistet.</a:t>
            </a:r>
          </a:p>
          <a:p>
            <a:pPr>
              <a:buFont typeface="Arial" charset="0"/>
              <a:buNone/>
              <a:defRPr/>
            </a:pPr>
            <a:endParaRPr lang="de-DE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 Vorteile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Gleichlaufseile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Klinken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Keine statische Verbindung</a:t>
            </a:r>
          </a:p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Senkt stromlos (halbierter Energiebedarf)</a:t>
            </a:r>
          </a:p>
          <a:p>
            <a:pPr>
              <a:defRPr/>
            </a:pPr>
            <a:endParaRPr lang="de-DE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108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Juni 2011</a:t>
            </a:r>
          </a:p>
        </p:txBody>
      </p:sp>
      <p:sp>
        <p:nvSpPr>
          <p:cNvPr id="47109" name="Fußzeilenplatzhalt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POWER LIFT HL NT</a:t>
            </a:r>
          </a:p>
        </p:txBody>
      </p:sp>
      <p:sp>
        <p:nvSpPr>
          <p:cNvPr id="47110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BF6E2-C408-41B0-88C1-90907E8D3F29}" type="slidenum">
              <a:rPr lang="de-DE" smtClean="0"/>
              <a:pPr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5603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Juni 2011</a:t>
            </a:r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POWER LIFT HL NT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06F2E-D17C-4CC3-B106-F0043DB1C30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10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64703"/>
            <a:ext cx="5904656" cy="43204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7232848" cy="120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7544" y="1296000"/>
            <a:ext cx="1944216" cy="1512000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2411760" y="1296000"/>
            <a:ext cx="2160240" cy="1512000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572000" y="1296000"/>
            <a:ext cx="2160240" cy="1512000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6"/>
          </p:nvPr>
        </p:nvSpPr>
        <p:spPr>
          <a:xfrm>
            <a:off x="6732240" y="1296000"/>
            <a:ext cx="2411760" cy="1512000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7"/>
          </p:nvPr>
        </p:nvSpPr>
        <p:spPr>
          <a:xfrm>
            <a:off x="467544" y="2808000"/>
            <a:ext cx="1944216" cy="1512000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8"/>
          </p:nvPr>
        </p:nvSpPr>
        <p:spPr>
          <a:xfrm>
            <a:off x="2411760" y="2808000"/>
            <a:ext cx="2160240" cy="1512000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572000" y="2808000"/>
            <a:ext cx="2160240" cy="1512000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0"/>
          </p:nvPr>
        </p:nvSpPr>
        <p:spPr>
          <a:xfrm>
            <a:off x="6732240" y="2808000"/>
            <a:ext cx="2411760" cy="1512000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D397-3F31-4CA7-8B75-CED02364B2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5904656" cy="432048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7544" y="1556791"/>
            <a:ext cx="5904656" cy="4680521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88224" y="1556792"/>
            <a:ext cx="2160240" cy="46932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4A23-B19E-4983-A058-2DC9734AD8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D7D5-2EE2-4204-BEBB-FBD22F69852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4"/>
          <p:cNvCxnSpPr/>
          <p:nvPr userDrawn="1"/>
        </p:nvCxnSpPr>
        <p:spPr bwMode="ltGray">
          <a:xfrm>
            <a:off x="0" y="674211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15"/>
          <p:cNvSpPr/>
          <p:nvPr userDrawn="1"/>
        </p:nvSpPr>
        <p:spPr>
          <a:xfrm>
            <a:off x="468313" y="1125538"/>
            <a:ext cx="86756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6" name="Gerade Verbindung 16"/>
          <p:cNvCxnSpPr/>
          <p:nvPr/>
        </p:nvCxnSpPr>
        <p:spPr bwMode="ltGray">
          <a:xfrm>
            <a:off x="0" y="674211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9"/>
          <p:cNvSpPr/>
          <p:nvPr/>
        </p:nvSpPr>
        <p:spPr>
          <a:xfrm>
            <a:off x="0" y="765175"/>
            <a:ext cx="6372225" cy="449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21"/>
          <p:cNvSpPr/>
          <p:nvPr/>
        </p:nvSpPr>
        <p:spPr>
          <a:xfrm>
            <a:off x="0" y="0"/>
            <a:ext cx="9144000" cy="90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81038"/>
            <a:ext cx="1573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23"/>
          <p:cNvSpPr/>
          <p:nvPr userDrawn="1"/>
        </p:nvSpPr>
        <p:spPr>
          <a:xfrm>
            <a:off x="0" y="0"/>
            <a:ext cx="9144000" cy="90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24"/>
          <p:cNvSpPr/>
          <p:nvPr userDrawn="1"/>
        </p:nvSpPr>
        <p:spPr>
          <a:xfrm>
            <a:off x="468313" y="2996952"/>
            <a:ext cx="8675687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25"/>
          <p:cNvSpPr/>
          <p:nvPr userDrawn="1"/>
        </p:nvSpPr>
        <p:spPr>
          <a:xfrm>
            <a:off x="0" y="2132856"/>
            <a:ext cx="7020272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26"/>
          <p:cNvSpPr/>
          <p:nvPr userDrawn="1"/>
        </p:nvSpPr>
        <p:spPr>
          <a:xfrm>
            <a:off x="0" y="549275"/>
            <a:ext cx="694848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27"/>
          <p:cNvSpPr/>
          <p:nvPr userDrawn="1"/>
        </p:nvSpPr>
        <p:spPr>
          <a:xfrm>
            <a:off x="6948488" y="1125538"/>
            <a:ext cx="2195512" cy="72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6" name="Grafik 2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478588"/>
            <a:ext cx="546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7232848" cy="648072"/>
          </a:xfr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901145"/>
            <a:ext cx="5904656" cy="441024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669D9-A4BA-40DB-934B-50A3A96B9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4"/>
          <p:cNvCxnSpPr/>
          <p:nvPr userDrawn="1"/>
        </p:nvCxnSpPr>
        <p:spPr bwMode="ltGray">
          <a:xfrm>
            <a:off x="0" y="674211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15"/>
          <p:cNvSpPr/>
          <p:nvPr userDrawn="1"/>
        </p:nvSpPr>
        <p:spPr>
          <a:xfrm>
            <a:off x="468313" y="1125538"/>
            <a:ext cx="86756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6" name="Gerade Verbindung 16"/>
          <p:cNvCxnSpPr/>
          <p:nvPr/>
        </p:nvCxnSpPr>
        <p:spPr bwMode="ltGray">
          <a:xfrm>
            <a:off x="0" y="674211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9"/>
          <p:cNvSpPr/>
          <p:nvPr/>
        </p:nvSpPr>
        <p:spPr>
          <a:xfrm>
            <a:off x="0" y="765175"/>
            <a:ext cx="6372225" cy="449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21"/>
          <p:cNvSpPr/>
          <p:nvPr/>
        </p:nvSpPr>
        <p:spPr>
          <a:xfrm>
            <a:off x="0" y="0"/>
            <a:ext cx="9144000" cy="90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81038"/>
            <a:ext cx="1573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23"/>
          <p:cNvSpPr/>
          <p:nvPr userDrawn="1"/>
        </p:nvSpPr>
        <p:spPr>
          <a:xfrm>
            <a:off x="0" y="0"/>
            <a:ext cx="9144000" cy="90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24"/>
          <p:cNvSpPr/>
          <p:nvPr userDrawn="1"/>
        </p:nvSpPr>
        <p:spPr>
          <a:xfrm>
            <a:off x="0" y="765175"/>
            <a:ext cx="6372225" cy="449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25"/>
          <p:cNvSpPr/>
          <p:nvPr userDrawn="1"/>
        </p:nvSpPr>
        <p:spPr>
          <a:xfrm>
            <a:off x="0" y="0"/>
            <a:ext cx="9144000" cy="90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3" name="Grafik 2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478588"/>
            <a:ext cx="546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</a:schemeClr>
                </a:solidFill>
              </a:defRPr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12BCD-44D9-4E61-8F88-F876485CE1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6E52-A403-4BBE-816E-DFBE42B2ED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4"/>
          <p:cNvCxnSpPr/>
          <p:nvPr userDrawn="1"/>
        </p:nvCxnSpPr>
        <p:spPr bwMode="ltGray">
          <a:xfrm>
            <a:off x="0" y="674211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15"/>
          <p:cNvSpPr/>
          <p:nvPr userDrawn="1"/>
        </p:nvSpPr>
        <p:spPr>
          <a:xfrm>
            <a:off x="468313" y="1125538"/>
            <a:ext cx="86756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6" name="Gerade Verbindung 16"/>
          <p:cNvCxnSpPr/>
          <p:nvPr/>
        </p:nvCxnSpPr>
        <p:spPr bwMode="ltGray">
          <a:xfrm>
            <a:off x="0" y="674211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9"/>
          <p:cNvSpPr/>
          <p:nvPr/>
        </p:nvSpPr>
        <p:spPr>
          <a:xfrm>
            <a:off x="0" y="765175"/>
            <a:ext cx="6372225" cy="449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21"/>
          <p:cNvSpPr/>
          <p:nvPr/>
        </p:nvSpPr>
        <p:spPr>
          <a:xfrm>
            <a:off x="0" y="0"/>
            <a:ext cx="9144000" cy="90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81038"/>
            <a:ext cx="1573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23"/>
          <p:cNvSpPr/>
          <p:nvPr userDrawn="1"/>
        </p:nvSpPr>
        <p:spPr>
          <a:xfrm>
            <a:off x="0" y="0"/>
            <a:ext cx="9144000" cy="90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24"/>
          <p:cNvSpPr/>
          <p:nvPr userDrawn="1"/>
        </p:nvSpPr>
        <p:spPr>
          <a:xfrm>
            <a:off x="0" y="67310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2" name="Grafik 3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963" y="3298825"/>
            <a:ext cx="110966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2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478588"/>
            <a:ext cx="546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8224" y="3717032"/>
            <a:ext cx="2448272" cy="2664718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000"/>
            </a:lvl1pPr>
            <a:lvl2pPr>
              <a:lnSpc>
                <a:spcPts val="1500"/>
              </a:lnSpc>
              <a:defRPr sz="1000"/>
            </a:lvl2pPr>
            <a:lvl3pPr>
              <a:lnSpc>
                <a:spcPts val="1500"/>
              </a:lnSpc>
              <a:defRPr sz="1000"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0102-98B9-487F-9BD2-A6E6428B10E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086C-8D92-4857-9460-1B0AE4A2DBD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9F3D-D991-4F0A-B475-9DB209D93F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A075-BBC4-4768-9395-1C239B94EC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D535-F3A2-43AD-A1D5-D056D6C913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770984" cy="432048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516F-1114-4D3F-A2F6-C0A25F9992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17"/>
          <p:cNvCxnSpPr/>
          <p:nvPr/>
        </p:nvCxnSpPr>
        <p:spPr bwMode="ltGray">
          <a:xfrm>
            <a:off x="0" y="674211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1125538"/>
            <a:ext cx="86756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1" name="Gerade Verbindung 10"/>
          <p:cNvCxnSpPr/>
          <p:nvPr/>
        </p:nvCxnSpPr>
        <p:spPr bwMode="ltGray">
          <a:xfrm>
            <a:off x="0" y="674211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0" y="765175"/>
            <a:ext cx="6372225" cy="449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white">
          <a:xfrm>
            <a:off x="468313" y="765175"/>
            <a:ext cx="59150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67175" y="6642100"/>
            <a:ext cx="720725" cy="1809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Juni 2013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90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08850" y="6642100"/>
            <a:ext cx="1403350" cy="215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POWER LIFT HL 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08625" y="6642100"/>
            <a:ext cx="476250" cy="1762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4CBF1FC-C38B-4965-81C6-F6922B6248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6" name="Grafik 1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388" y="681038"/>
            <a:ext cx="1573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hteck 20"/>
          <p:cNvSpPr/>
          <p:nvPr/>
        </p:nvSpPr>
        <p:spPr>
          <a:xfrm>
            <a:off x="0" y="0"/>
            <a:ext cx="9144000" cy="90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38" name="Grafik 2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478588"/>
            <a:ext cx="546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13" r:id="rId2"/>
    <p:sldLayoutId id="2147484005" r:id="rId3"/>
    <p:sldLayoutId id="2147484014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5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F2F2F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F2F2F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F2F2F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F2F2F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F2F2F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F2F2F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F2F2F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F2F2F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F2F2F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200"/>
        </a:spcBef>
        <a:spcAft>
          <a:spcPts val="200"/>
        </a:spcAft>
        <a:buClr>
          <a:srgbClr val="BFBFBF"/>
        </a:buClr>
        <a:buFont typeface="Arial" charset="0"/>
        <a:buChar char="•"/>
        <a:defRPr sz="1400" kern="1200">
          <a:solidFill>
            <a:srgbClr val="3F3F3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0100" indent="-342900" algn="l" rtl="0" eaLnBrk="0" fontAlgn="base" hangingPunct="0">
        <a:lnSpc>
          <a:spcPct val="150000"/>
        </a:lnSpc>
        <a:spcBef>
          <a:spcPts val="200"/>
        </a:spcBef>
        <a:spcAft>
          <a:spcPts val="200"/>
        </a:spcAft>
        <a:buClr>
          <a:srgbClr val="BFBFBF"/>
        </a:buClr>
        <a:buFont typeface="Arial" charset="0"/>
        <a:buChar char="•"/>
        <a:defRPr sz="1400" kern="1200">
          <a:solidFill>
            <a:srgbClr val="3F3F3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lnSpc>
          <a:spcPct val="150000"/>
        </a:lnSpc>
        <a:spcBef>
          <a:spcPts val="200"/>
        </a:spcBef>
        <a:spcAft>
          <a:spcPts val="200"/>
        </a:spcAft>
        <a:buClr>
          <a:srgbClr val="BFBFBF"/>
        </a:buClr>
        <a:buFont typeface="Arial" charset="0"/>
        <a:buChar char="•"/>
        <a:defRPr sz="1400" kern="1200">
          <a:solidFill>
            <a:srgbClr val="3F3F3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nussbaum-group.de/front_content.php?idart=36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hteck 2"/>
          <p:cNvSpPr>
            <a:spLocks noChangeArrowheads="1"/>
          </p:cNvSpPr>
          <p:nvPr/>
        </p:nvSpPr>
        <p:spPr bwMode="auto">
          <a:xfrm>
            <a:off x="2611438" y="2012950"/>
            <a:ext cx="26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dirty="0"/>
              <a:t> 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3"/>
          <a:srcRect l="22569"/>
          <a:stretch/>
        </p:blipFill>
        <p:spPr bwMode="auto">
          <a:xfrm>
            <a:off x="0" y="1284697"/>
            <a:ext cx="4522341" cy="312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85829" y="1284697"/>
            <a:ext cx="4658171" cy="312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  <p:sp>
        <p:nvSpPr>
          <p:cNvPr id="10" name="Rechteck 18"/>
          <p:cNvSpPr/>
          <p:nvPr/>
        </p:nvSpPr>
        <p:spPr>
          <a:xfrm>
            <a:off x="467544" y="5445224"/>
            <a:ext cx="86756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Rechteck 7"/>
          <p:cNvSpPr/>
          <p:nvPr/>
        </p:nvSpPr>
        <p:spPr>
          <a:xfrm>
            <a:off x="0" y="5013176"/>
            <a:ext cx="6372225" cy="449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Titel 4"/>
          <p:cNvSpPr txBox="1">
            <a:spLocks/>
          </p:cNvSpPr>
          <p:nvPr/>
        </p:nvSpPr>
        <p:spPr bwMode="white">
          <a:xfrm>
            <a:off x="97135" y="5013176"/>
            <a:ext cx="59150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JUMBO NT: </a:t>
            </a:r>
            <a:r>
              <a:rPr lang="en-US" b="1" dirty="0">
                <a:solidFill>
                  <a:srgbClr val="F2F2F2"/>
                </a:solidFill>
                <a:ea typeface="Verdana" pitchFamily="34" charset="0"/>
                <a:cs typeface="Verdana" pitchFamily="34" charset="0"/>
              </a:rPr>
              <a:t>3.2t, 3.5t, 4t </a:t>
            </a:r>
          </a:p>
        </p:txBody>
      </p:sp>
    </p:spTree>
    <p:extLst>
      <p:ext uri="{BB962C8B-B14F-4D97-AF65-F5344CB8AC3E}">
        <p14:creationId xmlns:p14="http://schemas.microsoft.com/office/powerpoint/2010/main" val="3822770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 principales options</a:t>
            </a:r>
          </a:p>
        </p:txBody>
      </p:sp>
      <p:pic>
        <p:nvPicPr>
          <p:cNvPr id="19467" name="Bild 13" descr="030JL12200-Quertraver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802470" cy="1714635"/>
          </a:xfrm>
          <a:prstGeom prst="rect">
            <a:avLst/>
          </a:prstGeom>
          <a:noFill/>
          <a:ln w="28575">
            <a:solidFill>
              <a:srgbClr val="5A5A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Rectangle 19"/>
          <p:cNvSpPr>
            <a:spLocks noChangeArrowheads="1"/>
          </p:cNvSpPr>
          <p:nvPr/>
        </p:nvSpPr>
        <p:spPr bwMode="auto">
          <a:xfrm>
            <a:off x="466725" y="2046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3995936" y="3647581"/>
            <a:ext cx="11969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sz="1200" b="1" dirty="0" smtClean="0">
                <a:solidFill>
                  <a:srgbClr val="1F49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Rampes </a:t>
            </a:r>
            <a:r>
              <a:rPr lang="fr-FR" sz="1200" b="1" dirty="0" err="1" smtClean="0">
                <a:solidFill>
                  <a:srgbClr val="1F49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tuning</a:t>
            </a:r>
            <a:endParaRPr lang="de-DE" sz="600" dirty="0">
              <a:cs typeface="Arial" panose="020B0604020202020204" pitchFamily="34" charset="0"/>
            </a:endParaRPr>
          </a:p>
        </p:txBody>
      </p:sp>
      <p:pic>
        <p:nvPicPr>
          <p:cNvPr id="21" name="Image 16"/>
          <p:cNvPicPr/>
          <p:nvPr/>
        </p:nvPicPr>
        <p:blipFill>
          <a:blip r:embed="rId3" cstate="print"/>
          <a:srcRect t="19724" b="5138"/>
          <a:stretch>
            <a:fillRect/>
          </a:stretch>
        </p:blipFill>
        <p:spPr bwMode="auto">
          <a:xfrm>
            <a:off x="3500824" y="1862649"/>
            <a:ext cx="2322137" cy="1702465"/>
          </a:xfrm>
          <a:prstGeom prst="rect">
            <a:avLst/>
          </a:prstGeom>
          <a:noFill/>
          <a:ln w="28575" algn="ctr">
            <a:solidFill>
              <a:srgbClr val="5A5A5A"/>
            </a:solidFill>
            <a:miter lim="800000"/>
            <a:headEnd/>
            <a:tailEnd/>
          </a:ln>
          <a:effectLst/>
        </p:spPr>
      </p:pic>
      <p:pic>
        <p:nvPicPr>
          <p:cNvPr id="22" name="Image 17"/>
          <p:cNvPicPr/>
          <p:nvPr/>
        </p:nvPicPr>
        <p:blipFill>
          <a:blip r:embed="rId4" cstate="print"/>
          <a:srcRect l="3600" t="3975" r="4779"/>
          <a:stretch>
            <a:fillRect/>
          </a:stretch>
        </p:blipFill>
        <p:spPr bwMode="auto">
          <a:xfrm>
            <a:off x="6264449" y="1859332"/>
            <a:ext cx="2628031" cy="1709681"/>
          </a:xfrm>
          <a:prstGeom prst="rect">
            <a:avLst/>
          </a:prstGeom>
          <a:noFill/>
          <a:ln w="28575" algn="ctr">
            <a:solidFill>
              <a:srgbClr val="5A5A5A"/>
            </a:solidFill>
            <a:miter lim="800000"/>
            <a:headEnd/>
            <a:tailEnd/>
          </a:ln>
          <a:effectLst/>
        </p:spPr>
      </p:pic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115616" y="3656831"/>
            <a:ext cx="11969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sz="1200" b="1" dirty="0">
                <a:solidFill>
                  <a:srgbClr val="1F49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Barre 4x4</a:t>
            </a:r>
            <a:endParaRPr lang="de-DE" sz="600" dirty="0">
              <a:cs typeface="Arial" panose="020B0604020202020204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6588164" y="3644637"/>
            <a:ext cx="18722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>
                <a:srgbClr val="BFBFB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sz="1200" b="1" dirty="0" smtClean="0">
                <a:solidFill>
                  <a:srgbClr val="1F49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Caisson d’encastrement</a:t>
            </a:r>
            <a:endParaRPr lang="de-DE" sz="600" dirty="0">
              <a:cs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8850" y="6642100"/>
            <a:ext cx="1403350" cy="215900"/>
          </a:xfrm>
        </p:spPr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</p:spTree>
    <p:extLst>
      <p:ext uri="{BB962C8B-B14F-4D97-AF65-F5344CB8AC3E}">
        <p14:creationId xmlns:p14="http://schemas.microsoft.com/office/powerpoint/2010/main" val="5779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Experience et </a:t>
            </a:r>
            <a:r>
              <a:rPr lang="en-US" b="1" dirty="0" err="1" smtClean="0"/>
              <a:t>qualité</a:t>
            </a:r>
            <a:endParaRPr lang="en-US" b="1" dirty="0" smtClean="0"/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>
          <a:xfrm>
            <a:off x="4859338" y="1555750"/>
            <a:ext cx="4105150" cy="489743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Nussbaum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maîtrise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technologie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NT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depuis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15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ans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Cette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technologie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est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utilisée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sur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les JUMBO NT et UNI LIFT NT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1">
              <a:buFont typeface="Arial" pitchFamily="34" charset="0"/>
              <a:buChar char="•"/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Contrôle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qualité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usine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5607" name="Grafik 6"/>
          <p:cNvPicPr>
            <a:picLocks noChangeAspect="1"/>
          </p:cNvPicPr>
          <p:nvPr/>
        </p:nvPicPr>
        <p:blipFill>
          <a:blip r:embed="rId2" cstate="print"/>
          <a:srcRect t="17216" b="7762"/>
          <a:stretch>
            <a:fillRect/>
          </a:stretch>
        </p:blipFill>
        <p:spPr bwMode="auto">
          <a:xfrm>
            <a:off x="467544" y="1484784"/>
            <a:ext cx="4246562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8850" y="6642100"/>
            <a:ext cx="1403350" cy="215900"/>
          </a:xfrm>
        </p:spPr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</p:spTree>
    <p:extLst>
      <p:ext uri="{BB962C8B-B14F-4D97-AF65-F5344CB8AC3E}">
        <p14:creationId xmlns:p14="http://schemas.microsoft.com/office/powerpoint/2010/main" val="39961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Formation technique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>
          <a:xfrm>
            <a:off x="4859338" y="1574800"/>
            <a:ext cx="3889375" cy="3671888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Formation technique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dans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nos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locaux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à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Kehl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631" name="Picture 2" descr="Z:\05_mailings\NEWS_Zeitung\NEWS_2013\Links\20032013_ESA (68).JPG"/>
          <p:cNvPicPr>
            <a:picLocks noChangeAspect="1" noChangeArrowheads="1"/>
          </p:cNvPicPr>
          <p:nvPr/>
        </p:nvPicPr>
        <p:blipFill>
          <a:blip r:embed="rId3" cstate="print"/>
          <a:srcRect t="4349" r="32565" b="439"/>
          <a:stretch>
            <a:fillRect/>
          </a:stretch>
        </p:blipFill>
        <p:spPr bwMode="auto">
          <a:xfrm>
            <a:off x="468313" y="1700213"/>
            <a:ext cx="424815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8850" y="6642100"/>
            <a:ext cx="1403350" cy="215900"/>
          </a:xfrm>
        </p:spPr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</p:spTree>
    <p:extLst>
      <p:ext uri="{BB962C8B-B14F-4D97-AF65-F5344CB8AC3E}">
        <p14:creationId xmlns:p14="http://schemas.microsoft.com/office/powerpoint/2010/main" val="21379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Made in Germany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86816" y="4005064"/>
            <a:ext cx="8229600" cy="2376487"/>
          </a:xfrm>
        </p:spPr>
        <p:txBody>
          <a:bodyPr/>
          <a:lstStyle/>
          <a:p>
            <a:pPr lvl="1"/>
            <a:r>
              <a:rPr lang="fr-CI" dirty="0">
                <a:solidFill>
                  <a:schemeClr val="bg2">
                    <a:lumMod val="10000"/>
                  </a:schemeClr>
                </a:solidFill>
              </a:rPr>
              <a:t>Développement et fabrication en Allemagne uniquement</a:t>
            </a:r>
          </a:p>
          <a:p>
            <a:pPr lvl="1"/>
            <a:r>
              <a:rPr lang="fr-CI" dirty="0">
                <a:solidFill>
                  <a:schemeClr val="bg2">
                    <a:lumMod val="10000"/>
                  </a:schemeClr>
                </a:solidFill>
              </a:rPr>
              <a:t>100% contrôle qualité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/>
          <a:srcRect l="-6768" t="-8606" r="-1"/>
          <a:stretch/>
        </p:blipFill>
        <p:spPr>
          <a:xfrm>
            <a:off x="6804025" y="4267200"/>
            <a:ext cx="202723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49" y="1719116"/>
            <a:ext cx="2706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9116"/>
            <a:ext cx="2708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11" y="1720703"/>
            <a:ext cx="2706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8850" y="6642100"/>
            <a:ext cx="1403350" cy="215900"/>
          </a:xfrm>
        </p:spPr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</p:spTree>
    <p:extLst>
      <p:ext uri="{BB962C8B-B14F-4D97-AF65-F5344CB8AC3E}">
        <p14:creationId xmlns:p14="http://schemas.microsoft.com/office/powerpoint/2010/main" val="4801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Caractéristiques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 smtClean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667625" y="6642100"/>
            <a:ext cx="1044575" cy="215900"/>
          </a:xfrm>
        </p:spPr>
        <p:txBody>
          <a:bodyPr/>
          <a:lstStyle/>
          <a:p>
            <a:pPr>
              <a:defRPr/>
            </a:pPr>
            <a:r>
              <a:rPr lang="de-DE" dirty="0"/>
              <a:t>JUMBO LIFT NT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583339"/>
              </p:ext>
            </p:extLst>
          </p:nvPr>
        </p:nvGraphicFramePr>
        <p:xfrm>
          <a:off x="468313" y="1856294"/>
          <a:ext cx="8229600" cy="3444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7640"/>
                <a:gridCol w="1477320"/>
                <a:gridCol w="1477320"/>
                <a:gridCol w="1477320"/>
              </a:tblGrid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>
                          <a:effectLst/>
                        </a:rPr>
                        <a:t>JUMBO LIFT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>
                          <a:effectLst/>
                        </a:rPr>
                        <a:t>NT </a:t>
                      </a:r>
                      <a:r>
                        <a:rPr lang="de-DE" sz="1400" b="0" dirty="0" smtClean="0">
                          <a:effectLst/>
                        </a:rPr>
                        <a:t>3200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NT 3500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NT 4000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err="1" smtClean="0">
                          <a:effectLst/>
                        </a:rPr>
                        <a:t>Capacité</a:t>
                      </a:r>
                      <a:r>
                        <a:rPr lang="de-DE" sz="1400" b="0" dirty="0" smtClean="0">
                          <a:effectLst/>
                        </a:rPr>
                        <a:t> </a:t>
                      </a:r>
                      <a:r>
                        <a:rPr lang="de-DE" sz="1400" b="0" dirty="0">
                          <a:effectLst/>
                        </a:rPr>
                        <a:t>(kg)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smtClean="0">
                          <a:effectLst/>
                        </a:rPr>
                        <a:t>3200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3500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4000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err="1" smtClean="0">
                          <a:effectLst/>
                        </a:rPr>
                        <a:t>Vitesse</a:t>
                      </a:r>
                      <a:r>
                        <a:rPr lang="de-DE" sz="1400" b="0" dirty="0" smtClean="0">
                          <a:effectLst/>
                        </a:rPr>
                        <a:t> de </a:t>
                      </a:r>
                      <a:r>
                        <a:rPr lang="de-DE" sz="1400" b="0" dirty="0" err="1" smtClean="0">
                          <a:effectLst/>
                        </a:rPr>
                        <a:t>montée</a:t>
                      </a:r>
                      <a:r>
                        <a:rPr lang="de-DE" sz="1400" b="0" dirty="0" smtClean="0">
                          <a:effectLst/>
                        </a:rPr>
                        <a:t> / </a:t>
                      </a:r>
                      <a:r>
                        <a:rPr lang="de-DE" sz="1400" b="0" dirty="0" err="1" smtClean="0">
                          <a:effectLst/>
                        </a:rPr>
                        <a:t>decente</a:t>
                      </a:r>
                      <a:r>
                        <a:rPr lang="de-DE" sz="1400" b="0" dirty="0" smtClean="0">
                          <a:effectLst/>
                        </a:rPr>
                        <a:t> (sec</a:t>
                      </a:r>
                      <a:r>
                        <a:rPr lang="de-DE" sz="1400" b="0" dirty="0">
                          <a:effectLst/>
                        </a:rPr>
                        <a:t>.)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30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30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35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err="1" smtClean="0">
                          <a:effectLst/>
                        </a:rPr>
                        <a:t>Hauteur</a:t>
                      </a:r>
                      <a:r>
                        <a:rPr lang="de-DE" sz="1400" b="0" dirty="0" smtClean="0">
                          <a:effectLst/>
                        </a:rPr>
                        <a:t> de </a:t>
                      </a:r>
                      <a:r>
                        <a:rPr lang="de-DE" sz="1400" b="0" dirty="0" err="1" smtClean="0">
                          <a:effectLst/>
                        </a:rPr>
                        <a:t>levée</a:t>
                      </a:r>
                      <a:r>
                        <a:rPr lang="de-DE" sz="1400" b="0" dirty="0" smtClean="0">
                          <a:effectLst/>
                        </a:rPr>
                        <a:t> </a:t>
                      </a:r>
                      <a:r>
                        <a:rPr lang="de-DE" sz="1400" b="0" dirty="0">
                          <a:effectLst/>
                        </a:rPr>
                        <a:t>(mm)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>
                          <a:effectLst/>
                        </a:rPr>
                        <a:t>2000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2000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2000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err="1" smtClean="0">
                          <a:effectLst/>
                        </a:rPr>
                        <a:t>Hauteur</a:t>
                      </a:r>
                      <a:r>
                        <a:rPr lang="de-DE" sz="1400" b="0" baseline="0" dirty="0" smtClean="0">
                          <a:effectLst/>
                        </a:rPr>
                        <a:t> </a:t>
                      </a:r>
                      <a:r>
                        <a:rPr lang="de-DE" sz="1400" b="0" baseline="0" dirty="0" err="1" smtClean="0">
                          <a:effectLst/>
                        </a:rPr>
                        <a:t>pont</a:t>
                      </a:r>
                      <a:r>
                        <a:rPr lang="de-DE" sz="1400" b="0" baseline="0" dirty="0" smtClean="0">
                          <a:effectLst/>
                        </a:rPr>
                        <a:t> </a:t>
                      </a:r>
                      <a:r>
                        <a:rPr lang="de-DE" sz="1400" b="0" dirty="0" smtClean="0">
                          <a:effectLst/>
                        </a:rPr>
                        <a:t>(mm</a:t>
                      </a:r>
                      <a:r>
                        <a:rPr lang="de-DE" sz="1400" b="0" dirty="0">
                          <a:effectLst/>
                        </a:rPr>
                        <a:t>)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105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105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135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err="1" smtClean="0">
                          <a:effectLst/>
                        </a:rPr>
                        <a:t>Hauteur</a:t>
                      </a:r>
                      <a:r>
                        <a:rPr lang="de-DE" sz="1400" b="0" dirty="0" smtClean="0">
                          <a:effectLst/>
                        </a:rPr>
                        <a:t> </a:t>
                      </a:r>
                      <a:r>
                        <a:rPr lang="de-DE" sz="1400" b="0" dirty="0" err="1" smtClean="0">
                          <a:effectLst/>
                        </a:rPr>
                        <a:t>d‘encastrement</a:t>
                      </a:r>
                      <a:r>
                        <a:rPr lang="de-DE" sz="1400" b="0" dirty="0" smtClean="0">
                          <a:effectLst/>
                        </a:rPr>
                        <a:t> </a:t>
                      </a:r>
                      <a:r>
                        <a:rPr lang="de-DE" sz="1400" b="0" dirty="0">
                          <a:effectLst/>
                        </a:rPr>
                        <a:t>(mm)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105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>
                          <a:effectLst/>
                        </a:rPr>
                        <a:t>105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135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err="1" smtClean="0">
                          <a:effectLst/>
                        </a:rPr>
                        <a:t>Longueur</a:t>
                      </a:r>
                      <a:r>
                        <a:rPr lang="de-DE" sz="1400" b="0" baseline="0" dirty="0" smtClean="0">
                          <a:effectLst/>
                        </a:rPr>
                        <a:t> totale</a:t>
                      </a:r>
                      <a:r>
                        <a:rPr lang="de-DE" sz="1400" b="0" dirty="0" smtClean="0">
                          <a:effectLst/>
                        </a:rPr>
                        <a:t> </a:t>
                      </a:r>
                      <a:r>
                        <a:rPr lang="de-DE" sz="1400" b="0" dirty="0">
                          <a:effectLst/>
                        </a:rPr>
                        <a:t>(mm)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2020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>
                          <a:effectLst/>
                        </a:rPr>
                        <a:t>2020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2020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err="1" smtClean="0">
                          <a:effectLst/>
                        </a:rPr>
                        <a:t>Largeur</a:t>
                      </a:r>
                      <a:r>
                        <a:rPr lang="de-DE" sz="1400" b="0" dirty="0" smtClean="0">
                          <a:effectLst/>
                        </a:rPr>
                        <a:t> (mm</a:t>
                      </a:r>
                      <a:r>
                        <a:rPr lang="de-DE" sz="1400" b="0" dirty="0">
                          <a:effectLst/>
                        </a:rPr>
                        <a:t>)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610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610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610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err="1" smtClean="0">
                          <a:effectLst/>
                        </a:rPr>
                        <a:t>Réception</a:t>
                      </a:r>
                      <a:r>
                        <a:rPr lang="de-DE" sz="1400" b="0" baseline="0" dirty="0" smtClean="0">
                          <a:effectLst/>
                        </a:rPr>
                        <a:t> </a:t>
                      </a:r>
                      <a:r>
                        <a:rPr lang="de-DE" sz="1400" b="0" baseline="0" dirty="0" err="1" smtClean="0">
                          <a:effectLst/>
                        </a:rPr>
                        <a:t>principale</a:t>
                      </a:r>
                      <a:r>
                        <a:rPr lang="de-DE" sz="1400" b="0" baseline="0" dirty="0" smtClean="0">
                          <a:effectLst/>
                        </a:rPr>
                        <a:t> </a:t>
                      </a:r>
                      <a:r>
                        <a:rPr lang="de-DE" sz="1400" b="0" dirty="0" smtClean="0">
                          <a:effectLst/>
                        </a:rPr>
                        <a:t>(mm)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>
                          <a:effectLst/>
                        </a:rPr>
                        <a:t>1460-2060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1460-2160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>
                          <a:effectLst/>
                        </a:rPr>
                        <a:t>1460-2160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err="1" smtClean="0">
                          <a:effectLst/>
                        </a:rPr>
                        <a:t>Moteur</a:t>
                      </a:r>
                      <a:r>
                        <a:rPr lang="de-DE" sz="1400" b="0" dirty="0" smtClean="0">
                          <a:effectLst/>
                        </a:rPr>
                        <a:t> </a:t>
                      </a:r>
                      <a:r>
                        <a:rPr lang="de-DE" sz="1400" b="0" dirty="0">
                          <a:effectLst/>
                        </a:rPr>
                        <a:t>(kW)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3,0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>
                          <a:effectLst/>
                        </a:rPr>
                        <a:t>3,0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3,0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  <a:tr h="3131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 err="1" smtClean="0">
                          <a:effectLst/>
                        </a:rPr>
                        <a:t>Electricité</a:t>
                      </a:r>
                      <a:r>
                        <a:rPr lang="de-DE" sz="1400" b="0" dirty="0" smtClean="0">
                          <a:effectLst/>
                        </a:rPr>
                        <a:t> </a:t>
                      </a:r>
                      <a:r>
                        <a:rPr lang="de-DE" sz="1400" b="0" dirty="0">
                          <a:effectLst/>
                        </a:rPr>
                        <a:t>(V / Hz)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>
                          <a:effectLst/>
                        </a:rPr>
                        <a:t>400 / 50</a:t>
                      </a:r>
                      <a:endParaRPr lang="de-DE" sz="1400" b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>
                          <a:effectLst/>
                        </a:rPr>
                        <a:t>400 / 50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dirty="0">
                          <a:effectLst/>
                        </a:rPr>
                        <a:t>400 / 50</a:t>
                      </a:r>
                      <a:endParaRPr lang="de-D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8575" marR="28575" marT="28571" marB="2857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1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 bwMode="white">
          <a:xfrm>
            <a:off x="468313" y="765175"/>
            <a:ext cx="59150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de-DE" b="1" dirty="0" smtClean="0"/>
              <a:t> </a:t>
            </a:r>
            <a:r>
              <a:rPr lang="de-DE" b="1" dirty="0" err="1" smtClean="0"/>
              <a:t>Génie-civil</a:t>
            </a:r>
            <a:r>
              <a:rPr lang="de-DE" b="1" dirty="0" smtClean="0"/>
              <a:t> JUMBO LIFT NT 3200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338" t="862" r="2158" b="862"/>
          <a:stretch/>
        </p:blipFill>
        <p:spPr>
          <a:xfrm rot="5400000">
            <a:off x="1907704" y="-99393"/>
            <a:ext cx="5328592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 </a:t>
            </a:r>
            <a:r>
              <a:rPr lang="de-DE" b="1" dirty="0" err="1" smtClean="0"/>
              <a:t>Génie-civil</a:t>
            </a:r>
            <a:r>
              <a:rPr lang="de-DE" b="1" dirty="0" smtClean="0"/>
              <a:t> JUMBO LIFT NT 3500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3814" r="3898" b="4329"/>
          <a:stretch/>
        </p:blipFill>
        <p:spPr bwMode="auto">
          <a:xfrm>
            <a:off x="755576" y="1268760"/>
            <a:ext cx="7704856" cy="543872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43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395536" y="1240712"/>
            <a:ext cx="8352929" cy="5500656"/>
            <a:chOff x="395535" y="1240712"/>
            <a:chExt cx="8424937" cy="5617288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5" y="1240712"/>
              <a:ext cx="8358575" cy="5617287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4572000" y="6381328"/>
              <a:ext cx="4248472" cy="476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el 1"/>
          <p:cNvSpPr txBox="1">
            <a:spLocks/>
          </p:cNvSpPr>
          <p:nvPr/>
        </p:nvSpPr>
        <p:spPr bwMode="white">
          <a:xfrm>
            <a:off x="468313" y="765175"/>
            <a:ext cx="59150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b="1" dirty="0" smtClean="0"/>
              <a:t>Points </a:t>
            </a:r>
            <a:r>
              <a:rPr lang="en-US" b="1" dirty="0" err="1" smtClean="0"/>
              <a:t>d’encrage</a:t>
            </a:r>
            <a:r>
              <a:rPr lang="en-US" b="1" dirty="0" smtClean="0"/>
              <a:t> Jumbo NT 3200</a:t>
            </a:r>
          </a:p>
        </p:txBody>
      </p:sp>
    </p:spTree>
    <p:extLst>
      <p:ext uri="{BB962C8B-B14F-4D97-AF65-F5344CB8AC3E}">
        <p14:creationId xmlns:p14="http://schemas.microsoft.com/office/powerpoint/2010/main" val="355428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 bwMode="white">
          <a:xfrm>
            <a:off x="468313" y="765175"/>
            <a:ext cx="59150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b="1" dirty="0" smtClean="0"/>
              <a:t>Points </a:t>
            </a:r>
            <a:r>
              <a:rPr lang="en-US" b="1" dirty="0" err="1" smtClean="0"/>
              <a:t>d’encrage</a:t>
            </a:r>
            <a:r>
              <a:rPr lang="en-US" b="1" dirty="0" smtClean="0"/>
              <a:t> Jumbo NT 3500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16" y="1214438"/>
            <a:ext cx="8200640" cy="5454921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499992" y="6165304"/>
            <a:ext cx="4320480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6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Développement</a:t>
            </a:r>
            <a:r>
              <a:rPr lang="de-DE" b="1" dirty="0" smtClean="0"/>
              <a:t> du Jumbo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3573463"/>
            <a:ext cx="8856984" cy="28082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dirty="0" smtClean="0"/>
              <a:t>En 1985, Nussbaum </a:t>
            </a:r>
            <a:r>
              <a:rPr lang="de-DE" dirty="0" err="1" smtClean="0"/>
              <a:t>présente</a:t>
            </a:r>
            <a:r>
              <a:rPr lang="de-DE" dirty="0" smtClean="0"/>
              <a:t> le </a:t>
            </a:r>
            <a:r>
              <a:rPr lang="de-DE" dirty="0" err="1" smtClean="0"/>
              <a:t>premier</a:t>
            </a:r>
            <a:r>
              <a:rPr lang="de-DE" dirty="0" smtClean="0"/>
              <a:t> double </a:t>
            </a:r>
            <a:r>
              <a:rPr lang="de-DE" dirty="0" err="1" smtClean="0"/>
              <a:t>scissaux</a:t>
            </a:r>
            <a:r>
              <a:rPr lang="de-DE" dirty="0" smtClean="0"/>
              <a:t> au </a:t>
            </a:r>
            <a:r>
              <a:rPr lang="de-DE" dirty="0" err="1" smtClean="0"/>
              <a:t>salon</a:t>
            </a:r>
            <a:r>
              <a:rPr lang="de-DE" dirty="0" smtClean="0"/>
              <a:t> IAA de Frankfurt.</a:t>
            </a:r>
          </a:p>
          <a:p>
            <a:pPr marL="0" indent="0">
              <a:buFont typeface="Arial" charset="0"/>
              <a:buNone/>
              <a:defRPr/>
            </a:pPr>
            <a:r>
              <a:rPr lang="de-DE" dirty="0" smtClean="0"/>
              <a:t>Le Jumbo </a:t>
            </a:r>
            <a:r>
              <a:rPr lang="de-DE" dirty="0" err="1" smtClean="0"/>
              <a:t>permet</a:t>
            </a:r>
            <a:r>
              <a:rPr lang="de-DE" dirty="0" smtClean="0"/>
              <a:t> </a:t>
            </a:r>
            <a:r>
              <a:rPr lang="de-DE" dirty="0" err="1" smtClean="0"/>
              <a:t>gain</a:t>
            </a:r>
            <a:r>
              <a:rPr lang="de-DE" dirty="0" smtClean="0"/>
              <a:t> de </a:t>
            </a:r>
            <a:r>
              <a:rPr lang="de-DE" dirty="0" err="1" smtClean="0"/>
              <a:t>place</a:t>
            </a:r>
            <a:r>
              <a:rPr lang="de-DE" dirty="0" smtClean="0"/>
              <a:t>, </a:t>
            </a:r>
            <a:r>
              <a:rPr lang="de-DE" dirty="0" err="1" smtClean="0"/>
              <a:t>accès</a:t>
            </a:r>
            <a:r>
              <a:rPr lang="de-DE" dirty="0" smtClean="0"/>
              <a:t> rapide et </a:t>
            </a:r>
            <a:r>
              <a:rPr lang="de-DE" dirty="0" err="1" smtClean="0"/>
              <a:t>aisé</a:t>
            </a:r>
            <a:r>
              <a:rPr lang="de-DE" dirty="0" smtClean="0"/>
              <a:t> au </a:t>
            </a:r>
            <a:r>
              <a:rPr lang="de-DE" dirty="0" err="1" smtClean="0"/>
              <a:t>chassis</a:t>
            </a:r>
            <a:r>
              <a:rPr lang="de-DE" dirty="0" smtClean="0"/>
              <a:t> et </a:t>
            </a:r>
            <a:r>
              <a:rPr lang="de-DE" dirty="0" err="1" smtClean="0"/>
              <a:t>pneumatiques</a:t>
            </a:r>
            <a:r>
              <a:rPr lang="de-DE" dirty="0" smtClean="0"/>
              <a:t>.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La hauteur de 105mm </a:t>
            </a:r>
            <a:r>
              <a:rPr lang="en-US" dirty="0" err="1" smtClean="0"/>
              <a:t>permet</a:t>
            </a:r>
            <a:r>
              <a:rPr lang="en-US" dirty="0" smtClean="0"/>
              <a:t> de le poser au sol et </a:t>
            </a:r>
            <a:r>
              <a:rPr lang="en-US" dirty="0" err="1" smtClean="0"/>
              <a:t>ainsi</a:t>
            </a:r>
            <a:r>
              <a:rPr lang="en-US" dirty="0" smtClean="0"/>
              <a:t> </a:t>
            </a:r>
            <a:r>
              <a:rPr lang="en-US" dirty="0" err="1" smtClean="0"/>
              <a:t>éviter</a:t>
            </a:r>
            <a:r>
              <a:rPr lang="en-US" dirty="0" smtClean="0"/>
              <a:t> de </a:t>
            </a:r>
            <a:r>
              <a:rPr lang="en-US" dirty="0" err="1" smtClean="0"/>
              <a:t>l’encastrer</a:t>
            </a:r>
            <a:r>
              <a:rPr lang="en-US" dirty="0" smtClean="0"/>
              <a:t>. </a:t>
            </a:r>
          </a:p>
          <a:p>
            <a:pPr marL="0" indent="0">
              <a:buNone/>
              <a:defRPr/>
            </a:pPr>
            <a:r>
              <a:rPr lang="en-US" dirty="0" smtClean="0"/>
              <a:t>Plus de 35 000 Jumbo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vendus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monde.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  <p:pic>
        <p:nvPicPr>
          <p:cNvPr id="6150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r="9050"/>
          <a:stretch>
            <a:fillRect/>
          </a:stretch>
        </p:blipFill>
        <p:spPr bwMode="auto">
          <a:xfrm>
            <a:off x="468313" y="1425575"/>
            <a:ext cx="1951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25575"/>
            <a:ext cx="2454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r="8109"/>
          <a:stretch>
            <a:fillRect/>
          </a:stretch>
        </p:blipFill>
        <p:spPr bwMode="auto">
          <a:xfrm>
            <a:off x="4668838" y="1425575"/>
            <a:ext cx="19637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5"/>
          <a:stretch>
            <a:fillRect/>
          </a:stretch>
        </p:blipFill>
        <p:spPr bwMode="auto">
          <a:xfrm>
            <a:off x="2419350" y="1425575"/>
            <a:ext cx="2249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8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Les </a:t>
            </a:r>
            <a:r>
              <a:rPr lang="fr-FR" b="1" dirty="0" smtClean="0"/>
              <a:t>avantages</a:t>
            </a:r>
          </a:p>
        </p:txBody>
      </p:sp>
      <p:pic>
        <p:nvPicPr>
          <p:cNvPr id="15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r="16060"/>
          <a:stretch>
            <a:fillRect/>
          </a:stretch>
        </p:blipFill>
        <p:spPr bwMode="auto">
          <a:xfrm>
            <a:off x="2712581" y="1484784"/>
            <a:ext cx="3659619" cy="4064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6"/>
          <p:cNvSpPr txBox="1">
            <a:spLocks noChangeArrowheads="1"/>
          </p:cNvSpPr>
          <p:nvPr/>
        </p:nvSpPr>
        <p:spPr bwMode="auto">
          <a:xfrm>
            <a:off x="179513" y="4005264"/>
            <a:ext cx="13750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1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Peu</a:t>
            </a:r>
            <a:r>
              <a:rPr lang="de-DE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de </a:t>
            </a:r>
            <a:r>
              <a:rPr lang="de-DE" sz="1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maintenance</a:t>
            </a:r>
            <a:r>
              <a:rPr lang="de-DE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de-DE" sz="1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sur</a:t>
            </a:r>
            <a:r>
              <a:rPr lang="de-DE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les </a:t>
            </a:r>
            <a:r>
              <a:rPr lang="de-DE" sz="1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vérins</a:t>
            </a:r>
            <a:endParaRPr lang="de-DE" sz="10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" name="Textfeld 16"/>
          <p:cNvSpPr txBox="1">
            <a:spLocks noChangeArrowheads="1"/>
          </p:cNvSpPr>
          <p:nvPr/>
        </p:nvSpPr>
        <p:spPr bwMode="auto">
          <a:xfrm>
            <a:off x="6676107" y="3404394"/>
            <a:ext cx="224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Accès libre entre les ciseaux, pas de connexion mécanique entre les plateformes</a:t>
            </a:r>
            <a:endParaRPr lang="fr-FR" sz="1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2" name="Textfeld 16"/>
          <p:cNvSpPr txBox="1">
            <a:spLocks noChangeArrowheads="1"/>
          </p:cNvSpPr>
          <p:nvPr/>
        </p:nvSpPr>
        <p:spPr bwMode="auto">
          <a:xfrm>
            <a:off x="179513" y="2456922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1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Bagues</a:t>
            </a:r>
            <a:r>
              <a:rPr lang="de-DE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et </a:t>
            </a:r>
            <a:r>
              <a:rPr lang="de-DE" sz="1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graisseurs</a:t>
            </a:r>
            <a:endParaRPr lang="de-DE" sz="1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561" y="4987965"/>
            <a:ext cx="1429596" cy="131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Gerade Verbindung mit Pfeil 33"/>
          <p:cNvCxnSpPr/>
          <p:nvPr/>
        </p:nvCxnSpPr>
        <p:spPr>
          <a:xfrm>
            <a:off x="1926939" y="2703143"/>
            <a:ext cx="1643167" cy="1166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405068" y="4261299"/>
            <a:ext cx="2252001" cy="9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4644008" y="3635015"/>
            <a:ext cx="2030636" cy="82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16"/>
          <p:cNvSpPr txBox="1">
            <a:spLocks noChangeArrowheads="1"/>
          </p:cNvSpPr>
          <p:nvPr/>
        </p:nvSpPr>
        <p:spPr bwMode="auto">
          <a:xfrm>
            <a:off x="2325157" y="5756915"/>
            <a:ext cx="30389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Technologie NT: pas de capteur, pas de composants électroniques, absence de crémaillère (arrivée d’air non nécessaire), pas de remontée du pont avant descente</a:t>
            </a:r>
            <a:endParaRPr lang="fr-FR" sz="1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cxnSp>
        <p:nvCxnSpPr>
          <p:cNvPr id="38" name="Gerade Verbindung mit Pfeil 37"/>
          <p:cNvCxnSpPr>
            <a:stCxn id="33" idx="3"/>
          </p:cNvCxnSpPr>
          <p:nvPr/>
        </p:nvCxnSpPr>
        <p:spPr>
          <a:xfrm flipV="1">
            <a:off x="2325157" y="4078097"/>
            <a:ext cx="2489898" cy="1567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16"/>
          <p:cNvSpPr txBox="1">
            <a:spLocks noChangeArrowheads="1"/>
          </p:cNvSpPr>
          <p:nvPr/>
        </p:nvSpPr>
        <p:spPr bwMode="auto">
          <a:xfrm>
            <a:off x="6578476" y="2703442"/>
            <a:ext cx="2249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Temps de </a:t>
            </a:r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montée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et </a:t>
            </a:r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descente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 30s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2" name="Textfeld 16"/>
          <p:cNvSpPr txBox="1">
            <a:spLocks noChangeArrowheads="1"/>
          </p:cNvSpPr>
          <p:nvPr/>
        </p:nvSpPr>
        <p:spPr bwMode="auto">
          <a:xfrm>
            <a:off x="51217" y="1582312"/>
            <a:ext cx="266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Longueur des plateformes: 2160 mm (Jumbo 3500) pour petits véhicules utilitaires</a:t>
            </a:r>
          </a:p>
          <a:p>
            <a:pPr eaLnBrk="1" hangingPunct="1"/>
            <a:endParaRPr lang="fr-FR" sz="1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1926939" y="2064451"/>
            <a:ext cx="2213013" cy="120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16"/>
          <p:cNvSpPr txBox="1">
            <a:spLocks noChangeArrowheads="1"/>
          </p:cNvSpPr>
          <p:nvPr/>
        </p:nvSpPr>
        <p:spPr bwMode="auto">
          <a:xfrm>
            <a:off x="6716683" y="4653136"/>
            <a:ext cx="2249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Pupitre compacte, moteur immergé dans l’huile.</a:t>
            </a:r>
            <a:endParaRPr lang="fr-FR" sz="1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101860" y="5651197"/>
            <a:ext cx="224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Les ciseaux glissent sur des blocs coulissants au lieu de roulettes</a:t>
            </a:r>
            <a:endParaRPr lang="fr-FR" sz="1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5076056" y="4843164"/>
            <a:ext cx="1440161" cy="802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7594190" y="1434590"/>
            <a:ext cx="1514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79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79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79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79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79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Hyperflow</a:t>
            </a:r>
            <a:r>
              <a:rPr lang="de-DE" altLang="de-DE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 </a:t>
            </a:r>
            <a:r>
              <a:rPr lang="de-DE" altLang="de-DE" sz="1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synchronisation</a:t>
            </a:r>
            <a:r>
              <a:rPr lang="de-DE" altLang="de-DE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de-DE" altLang="de-DE" sz="1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automatique</a:t>
            </a:r>
            <a:r>
              <a:rPr lang="de-DE" altLang="de-DE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21" name="Bild 5" descr="cid:image011.png@01CFDBE7.6867B8B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91" y="1457430"/>
            <a:ext cx="96520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794" y="2791175"/>
            <a:ext cx="806515" cy="9577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8850" y="6642100"/>
            <a:ext cx="1403350" cy="215900"/>
          </a:xfrm>
        </p:spPr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</p:spTree>
    <p:extLst>
      <p:ext uri="{BB962C8B-B14F-4D97-AF65-F5344CB8AC3E}">
        <p14:creationId xmlns:p14="http://schemas.microsoft.com/office/powerpoint/2010/main" val="23707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Hauteur de levee de 2m en 30”!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1484784"/>
            <a:ext cx="8928992" cy="4968875"/>
          </a:xfrm>
        </p:spPr>
        <p:txBody>
          <a:bodyPr/>
          <a:lstStyle/>
          <a:p>
            <a:pPr marL="631825" lvl="1" indent="-174625"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Le Jumbo NT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est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le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pont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le plus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rapide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du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marché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! </a:t>
            </a:r>
          </a:p>
          <a:p>
            <a:pPr marL="631825" lvl="1" indent="-174625">
              <a:defRPr/>
            </a:pP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Vitesse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montée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: 30s et 35s pour le Jumbo 4</a:t>
            </a:r>
          </a:p>
          <a:p>
            <a:pPr marL="174625" indent="-174625"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La solution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parfaite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pour les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pneumaticiens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et les services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rapides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qui 	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recherchent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de la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productivité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144277" y="2636912"/>
            <a:ext cx="648072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5" y="3429000"/>
            <a:ext cx="3137300" cy="23006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47650"/>
            <a:ext cx="3086435" cy="2263386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8850" y="6642100"/>
            <a:ext cx="1403350" cy="215900"/>
          </a:xfrm>
        </p:spPr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</p:spTree>
    <p:extLst>
      <p:ext uri="{BB962C8B-B14F-4D97-AF65-F5344CB8AC3E}">
        <p14:creationId xmlns:p14="http://schemas.microsoft.com/office/powerpoint/2010/main" val="35068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Sécurité</a:t>
            </a:r>
            <a:r>
              <a:rPr lang="en-US" b="1" dirty="0" smtClean="0"/>
              <a:t> et </a:t>
            </a:r>
            <a:r>
              <a:rPr lang="en-US" b="1" dirty="0" err="1" smtClean="0"/>
              <a:t>synchronisation</a:t>
            </a:r>
            <a:endParaRPr lang="en-US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1484784"/>
            <a:ext cx="5473128" cy="4968875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Technologie</a:t>
            </a:r>
            <a:r>
              <a:rPr lang="en-US" b="1" dirty="0" smtClean="0">
                <a:solidFill>
                  <a:schemeClr val="accent1"/>
                </a:solidFill>
              </a:rPr>
              <a:t> NT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631825" lvl="1" indent="-174625"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 circuits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hydrauliques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indépendants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assurent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une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parfaite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sécurité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et le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synchronisme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631825" lvl="1" indent="-174625"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sécurité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et le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synchronisme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sont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garantis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à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chaque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hauteur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085850" lvl="2" indent="-285750">
              <a:buFontTx/>
              <a:buChar char="-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Pas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crémaillère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sécurité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pas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besoin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remonter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pour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descendre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85850" lvl="2" indent="-285750">
              <a:buFontTx/>
              <a:buChar char="-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besoin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prévoir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arrivée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d’air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1085850" lvl="2" indent="-285750">
              <a:buFontTx/>
              <a:buChar char="-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Pas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capteurs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1085850" lvl="2" indent="-285750">
              <a:buFontTx/>
              <a:buChar char="-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Facile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descendre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coupure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d’électricité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85850" lvl="2" indent="-285750">
              <a:buFontTx/>
              <a:buChar char="-"/>
              <a:defRPr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Très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précis: solution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parfaite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pour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retirer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un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moteur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boîte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vitesse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avec un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vérin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374577"/>
            <a:ext cx="3468688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feil nach rechts 7"/>
          <p:cNvSpPr/>
          <p:nvPr/>
        </p:nvSpPr>
        <p:spPr>
          <a:xfrm>
            <a:off x="107504" y="3609181"/>
            <a:ext cx="648072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8850" y="6642100"/>
            <a:ext cx="1403350" cy="215900"/>
          </a:xfrm>
        </p:spPr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</p:spTree>
    <p:extLst>
      <p:ext uri="{BB962C8B-B14F-4D97-AF65-F5344CB8AC3E}">
        <p14:creationId xmlns:p14="http://schemas.microsoft.com/office/powerpoint/2010/main" val="3236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 technologie NT</a:t>
            </a:r>
          </a:p>
        </p:txBody>
      </p:sp>
      <p:pic>
        <p:nvPicPr>
          <p:cNvPr id="10246" name="Image 1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793875"/>
            <a:ext cx="4535488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 1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5370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8850" y="6642100"/>
            <a:ext cx="1403350" cy="215900"/>
          </a:xfrm>
        </p:spPr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</p:spTree>
    <p:extLst>
      <p:ext uri="{BB962C8B-B14F-4D97-AF65-F5344CB8AC3E}">
        <p14:creationId xmlns:p14="http://schemas.microsoft.com/office/powerpoint/2010/main" val="28348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Alternative au </a:t>
            </a:r>
            <a:r>
              <a:rPr lang="en-US" b="1" dirty="0" err="1" smtClean="0"/>
              <a:t>pont</a:t>
            </a:r>
            <a:r>
              <a:rPr lang="en-US" b="1" dirty="0" smtClean="0"/>
              <a:t> </a:t>
            </a:r>
            <a:r>
              <a:rPr lang="en-US" b="1" dirty="0" err="1" smtClean="0"/>
              <a:t>encastré</a:t>
            </a:r>
            <a:r>
              <a:rPr lang="en-US" b="1" dirty="0" smtClean="0"/>
              <a:t>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1484784"/>
            <a:ext cx="8928992" cy="4968875"/>
          </a:xfrm>
        </p:spPr>
        <p:txBody>
          <a:bodyPr/>
          <a:lstStyle/>
          <a:p>
            <a:pPr marL="174625" indent="-174625"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faible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hauteur du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pont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permet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une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installation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posée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au sol</a:t>
            </a:r>
          </a:p>
          <a:p>
            <a:pPr marL="174625" indent="-174625"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n’est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pas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nécessaire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prévoir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du genie-civil!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179758" y="2204864"/>
            <a:ext cx="648072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8" y="3595316"/>
            <a:ext cx="2620795" cy="19219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66829"/>
            <a:ext cx="2653299" cy="19457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0430"/>
            <a:ext cx="2654730" cy="1946802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8850" y="6642100"/>
            <a:ext cx="1403350" cy="215900"/>
          </a:xfrm>
        </p:spPr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</p:spTree>
    <p:extLst>
      <p:ext uri="{BB962C8B-B14F-4D97-AF65-F5344CB8AC3E}">
        <p14:creationId xmlns:p14="http://schemas.microsoft.com/office/powerpoint/2010/main" val="13917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plus longue reception du </a:t>
            </a:r>
            <a:r>
              <a:rPr lang="en-US" b="1" dirty="0" err="1" smtClean="0"/>
              <a:t>marché</a:t>
            </a:r>
            <a:r>
              <a:rPr lang="en-US" b="1" dirty="0" smtClean="0"/>
              <a:t>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5" y="1484784"/>
            <a:ext cx="8933013" cy="4968875"/>
          </a:xfrm>
        </p:spPr>
        <p:txBody>
          <a:bodyPr/>
          <a:lstStyle/>
          <a:p>
            <a:pPr marL="174625" indent="-174625"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Le Jumbo 3500 NT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est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équipé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des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plateformes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les plus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longues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du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marché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et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est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le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seul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capable de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soulever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le T5,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Vivaro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ou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MB V Class!</a:t>
            </a:r>
          </a:p>
          <a:p>
            <a:pPr marL="174625" indent="-174625"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Le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pont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idéal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pour les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petits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VUL, grosses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berlines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et 4x4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144277" y="2564904"/>
            <a:ext cx="648072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5" y="3539101"/>
            <a:ext cx="3570180" cy="23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44331"/>
            <a:ext cx="2658251" cy="3289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8850" y="6642100"/>
            <a:ext cx="1403350" cy="215900"/>
          </a:xfrm>
        </p:spPr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</p:spTree>
    <p:extLst>
      <p:ext uri="{BB962C8B-B14F-4D97-AF65-F5344CB8AC3E}">
        <p14:creationId xmlns:p14="http://schemas.microsoft.com/office/powerpoint/2010/main" val="5545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Solution </a:t>
            </a:r>
            <a:r>
              <a:rPr lang="de-DE" b="1" dirty="0" err="1" smtClean="0"/>
              <a:t>idéale</a:t>
            </a:r>
            <a:r>
              <a:rPr lang="de-DE" b="1" dirty="0" smtClean="0"/>
              <a:t> du </a:t>
            </a:r>
            <a:r>
              <a:rPr lang="de-DE" b="1" dirty="0" err="1" smtClean="0"/>
              <a:t>petit</a:t>
            </a:r>
            <a:r>
              <a:rPr lang="de-DE" b="1" dirty="0" smtClean="0"/>
              <a:t> au gros </a:t>
            </a:r>
            <a:r>
              <a:rPr lang="de-DE" b="1" dirty="0" err="1" smtClean="0"/>
              <a:t>véhicule</a:t>
            </a:r>
            <a:endParaRPr lang="de-DE" b="1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JUMBO LIFT NT</a:t>
            </a:r>
          </a:p>
        </p:txBody>
      </p:sp>
      <p:grpSp>
        <p:nvGrpSpPr>
          <p:cNvPr id="15365" name="Group 2"/>
          <p:cNvGrpSpPr>
            <a:grpSpLocks/>
          </p:cNvGrpSpPr>
          <p:nvPr/>
        </p:nvGrpSpPr>
        <p:grpSpPr bwMode="auto">
          <a:xfrm>
            <a:off x="479425" y="3357563"/>
            <a:ext cx="8245475" cy="1800225"/>
            <a:chOff x="756" y="2545"/>
            <a:chExt cx="12984" cy="2836"/>
          </a:xfrm>
        </p:grpSpPr>
        <p:pic>
          <p:nvPicPr>
            <p:cNvPr id="15369" name="Grafik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5" y="2545"/>
              <a:ext cx="4265" cy="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Grafik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8"/>
            <a:stretch>
              <a:fillRect/>
            </a:stretch>
          </p:blipFill>
          <p:spPr bwMode="auto">
            <a:xfrm>
              <a:off x="756" y="2545"/>
              <a:ext cx="4239" cy="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Grafik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" y="2545"/>
              <a:ext cx="4265" cy="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6" name="Grafik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484313"/>
            <a:ext cx="27082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Grafik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92250"/>
            <a:ext cx="2708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Grafik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492250"/>
            <a:ext cx="2708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SSBAUM">
  <a:themeElements>
    <a:clrScheme name="NUSSBAUM">
      <a:dk1>
        <a:srgbClr val="7F7F7F"/>
      </a:dk1>
      <a:lt1>
        <a:sysClr val="window" lastClr="FFFFFF"/>
      </a:lt1>
      <a:dk2>
        <a:srgbClr val="7F7F7F"/>
      </a:dk2>
      <a:lt2>
        <a:srgbClr val="EEECE1"/>
      </a:lt2>
      <a:accent1>
        <a:srgbClr val="005F9E"/>
      </a:accent1>
      <a:accent2>
        <a:srgbClr val="FFC000"/>
      </a:accent2>
      <a:accent3>
        <a:srgbClr val="D8D8D8"/>
      </a:accent3>
      <a:accent4>
        <a:srgbClr val="F79646"/>
      </a:accent4>
      <a:accent5>
        <a:srgbClr val="1F497D"/>
      </a:accent5>
      <a:accent6>
        <a:srgbClr val="F79646"/>
      </a:accent6>
      <a:hlink>
        <a:srgbClr val="005F9E"/>
      </a:hlink>
      <a:folHlink>
        <a:srgbClr val="F79646"/>
      </a:folHlink>
    </a:clrScheme>
    <a:fontScheme name="NUSSBAU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760</Words>
  <Application>Microsoft Office PowerPoint</Application>
  <PresentationFormat>Bildschirmpräsentation (4:3)</PresentationFormat>
  <Paragraphs>177</Paragraphs>
  <Slides>18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NUSSBAUM</vt:lpstr>
      <vt:lpstr>PowerPoint-Präsentation</vt:lpstr>
      <vt:lpstr>Développement du Jumbo</vt:lpstr>
      <vt:lpstr>Les avantages</vt:lpstr>
      <vt:lpstr>Hauteur de levee de 2m en 30”!</vt:lpstr>
      <vt:lpstr>Sécurité et synchronisation</vt:lpstr>
      <vt:lpstr>La technologie NT</vt:lpstr>
      <vt:lpstr>Alternative au pont encastré!</vt:lpstr>
      <vt:lpstr>La plus longue reception du marché!</vt:lpstr>
      <vt:lpstr>Solution idéale du petit au gros véhicule</vt:lpstr>
      <vt:lpstr>Les principales options</vt:lpstr>
      <vt:lpstr>Experience et qualité</vt:lpstr>
      <vt:lpstr>Formation technique</vt:lpstr>
      <vt:lpstr>Made in Germany</vt:lpstr>
      <vt:lpstr>Caractéristiques techniques</vt:lpstr>
      <vt:lpstr>PowerPoint-Präsentation</vt:lpstr>
      <vt:lpstr> Génie-civil JUMBO LIFT NT 3500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Kunze</dc:creator>
  <cp:lastModifiedBy>gyou</cp:lastModifiedBy>
  <cp:revision>285</cp:revision>
  <dcterms:created xsi:type="dcterms:W3CDTF">2011-05-30T05:02:48Z</dcterms:created>
  <dcterms:modified xsi:type="dcterms:W3CDTF">2015-03-06T15:21:15Z</dcterms:modified>
</cp:coreProperties>
</file>